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9" r:id="rId2"/>
    <p:sldId id="257" r:id="rId3"/>
    <p:sldId id="271" r:id="rId4"/>
    <p:sldId id="272" r:id="rId5"/>
    <p:sldId id="275" r:id="rId6"/>
    <p:sldId id="260" r:id="rId7"/>
    <p:sldId id="267" r:id="rId8"/>
    <p:sldId id="277" r:id="rId9"/>
    <p:sldId id="259" r:id="rId10"/>
    <p:sldId id="273" r:id="rId11"/>
    <p:sldId id="276" r:id="rId12"/>
    <p:sldId id="265" r:id="rId13"/>
  </p:sldIdLst>
  <p:sldSz cx="9144000" cy="6858000" type="screen4x3"/>
  <p:notesSz cx="6794500" cy="99314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ert\Documents\husszov\2016-os%20adat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Ipar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Munka1!$B$2:$B$16</c:f>
              <c:numCache>
                <c:formatCode>General</c:formatCode>
                <c:ptCount val="15"/>
                <c:pt idx="0">
                  <c:v>107.9</c:v>
                </c:pt>
                <c:pt idx="1">
                  <c:v>106.9</c:v>
                </c:pt>
                <c:pt idx="2">
                  <c:v>110.2</c:v>
                </c:pt>
                <c:pt idx="3">
                  <c:v>107.9</c:v>
                </c:pt>
                <c:pt idx="4">
                  <c:v>99.9</c:v>
                </c:pt>
                <c:pt idx="5">
                  <c:v>82.1</c:v>
                </c:pt>
                <c:pt idx="6">
                  <c:v>110.8</c:v>
                </c:pt>
                <c:pt idx="7">
                  <c:v>105.5</c:v>
                </c:pt>
                <c:pt idx="8">
                  <c:v>98.3</c:v>
                </c:pt>
                <c:pt idx="9">
                  <c:v>101</c:v>
                </c:pt>
                <c:pt idx="10">
                  <c:v>107.9</c:v>
                </c:pt>
                <c:pt idx="11">
                  <c:v>107.8</c:v>
                </c:pt>
                <c:pt idx="12">
                  <c:v>101.3</c:v>
                </c:pt>
                <c:pt idx="13">
                  <c:v>104.4</c:v>
                </c:pt>
                <c:pt idx="14">
                  <c:v>103.5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Élelmiszer, ital, dohánytermék gyártása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Munka1!$C$2:$C$16</c:f>
              <c:numCache>
                <c:formatCode>General</c:formatCode>
                <c:ptCount val="15"/>
                <c:pt idx="0">
                  <c:v>96</c:v>
                </c:pt>
                <c:pt idx="1">
                  <c:v>94.7</c:v>
                </c:pt>
                <c:pt idx="2">
                  <c:v>101.2</c:v>
                </c:pt>
                <c:pt idx="3">
                  <c:v>96.1</c:v>
                </c:pt>
                <c:pt idx="4">
                  <c:v>93.3</c:v>
                </c:pt>
                <c:pt idx="5">
                  <c:v>98</c:v>
                </c:pt>
                <c:pt idx="6">
                  <c:v>99.3</c:v>
                </c:pt>
                <c:pt idx="7">
                  <c:v>103.1</c:v>
                </c:pt>
                <c:pt idx="8">
                  <c:v>104.6</c:v>
                </c:pt>
                <c:pt idx="9">
                  <c:v>99</c:v>
                </c:pt>
                <c:pt idx="10">
                  <c:v>104.4</c:v>
                </c:pt>
                <c:pt idx="11">
                  <c:v>104.3</c:v>
                </c:pt>
                <c:pt idx="12">
                  <c:v>101</c:v>
                </c:pt>
                <c:pt idx="13">
                  <c:v>101.1</c:v>
                </c:pt>
                <c:pt idx="14">
                  <c:v>104.9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449360"/>
        <c:axId val="265447792"/>
      </c:lineChart>
      <c:catAx>
        <c:axId val="265449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265447792"/>
        <c:crosses val="autoZero"/>
        <c:auto val="1"/>
        <c:lblAlgn val="ctr"/>
        <c:lblOffset val="100"/>
        <c:noMultiLvlLbl val="0"/>
      </c:catAx>
      <c:valAx>
        <c:axId val="265447792"/>
        <c:scaling>
          <c:orientation val="minMax"/>
          <c:max val="120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2654493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Élelmiszer, ital, dohánytermék gyártása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Munka1!$B$2:$B$16</c:f>
              <c:numCache>
                <c:formatCode>General</c:formatCode>
                <c:ptCount val="15"/>
                <c:pt idx="0">
                  <c:v>96</c:v>
                </c:pt>
                <c:pt idx="1">
                  <c:v>94.7</c:v>
                </c:pt>
                <c:pt idx="2">
                  <c:v>101.2</c:v>
                </c:pt>
                <c:pt idx="3">
                  <c:v>96.1</c:v>
                </c:pt>
                <c:pt idx="4">
                  <c:v>93.3</c:v>
                </c:pt>
                <c:pt idx="5">
                  <c:v>98</c:v>
                </c:pt>
                <c:pt idx="6">
                  <c:v>99.3</c:v>
                </c:pt>
                <c:pt idx="7">
                  <c:v>103.1</c:v>
                </c:pt>
                <c:pt idx="8">
                  <c:v>104.6</c:v>
                </c:pt>
                <c:pt idx="9">
                  <c:v>99</c:v>
                </c:pt>
                <c:pt idx="10">
                  <c:v>104.4</c:v>
                </c:pt>
                <c:pt idx="11">
                  <c:v>104.3</c:v>
                </c:pt>
                <c:pt idx="12">
                  <c:v>101</c:v>
                </c:pt>
                <c:pt idx="13">
                  <c:v>101.1</c:v>
                </c:pt>
                <c:pt idx="14">
                  <c:v>104.9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Húsfeldolgozás, -tartósítás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Munka1!$C$2:$C$16</c:f>
              <c:numCache>
                <c:formatCode>General</c:formatCode>
                <c:ptCount val="15"/>
                <c:pt idx="0">
                  <c:v>88.3</c:v>
                </c:pt>
                <c:pt idx="1">
                  <c:v>110.1</c:v>
                </c:pt>
                <c:pt idx="2">
                  <c:v>84.4</c:v>
                </c:pt>
                <c:pt idx="3">
                  <c:v>78.3</c:v>
                </c:pt>
                <c:pt idx="4">
                  <c:v>90.3</c:v>
                </c:pt>
                <c:pt idx="5">
                  <c:v>111.8</c:v>
                </c:pt>
                <c:pt idx="6">
                  <c:v>101</c:v>
                </c:pt>
                <c:pt idx="7">
                  <c:v>105.5</c:v>
                </c:pt>
                <c:pt idx="8">
                  <c:v>110.8</c:v>
                </c:pt>
                <c:pt idx="9">
                  <c:v>102.9</c:v>
                </c:pt>
                <c:pt idx="10">
                  <c:v>86.3</c:v>
                </c:pt>
                <c:pt idx="11">
                  <c:v>102.9</c:v>
                </c:pt>
                <c:pt idx="12">
                  <c:v>100.8</c:v>
                </c:pt>
                <c:pt idx="13">
                  <c:v>108.7</c:v>
                </c:pt>
                <c:pt idx="14">
                  <c:v>103.4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Hús-, baromfihús-készítmény gyártása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Munka1!$D$2:$D$16</c:f>
              <c:numCache>
                <c:formatCode>General</c:formatCode>
                <c:ptCount val="15"/>
                <c:pt idx="0">
                  <c:v>143</c:v>
                </c:pt>
                <c:pt idx="1">
                  <c:v>70.2</c:v>
                </c:pt>
                <c:pt idx="2">
                  <c:v>150.4</c:v>
                </c:pt>
                <c:pt idx="3">
                  <c:v>158.80000000000001</c:v>
                </c:pt>
                <c:pt idx="4">
                  <c:v>92.7</c:v>
                </c:pt>
                <c:pt idx="5">
                  <c:v>86.6</c:v>
                </c:pt>
                <c:pt idx="6">
                  <c:v>96.3</c:v>
                </c:pt>
                <c:pt idx="7">
                  <c:v>100.4</c:v>
                </c:pt>
                <c:pt idx="8">
                  <c:v>84.2</c:v>
                </c:pt>
                <c:pt idx="9">
                  <c:v>94.9</c:v>
                </c:pt>
                <c:pt idx="10">
                  <c:v>103.6</c:v>
                </c:pt>
                <c:pt idx="11">
                  <c:v>105.3</c:v>
                </c:pt>
                <c:pt idx="12">
                  <c:v>106.8</c:v>
                </c:pt>
                <c:pt idx="13">
                  <c:v>92.5</c:v>
                </c:pt>
                <c:pt idx="14">
                  <c:v>106.4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444264"/>
        <c:axId val="265445048"/>
      </c:lineChart>
      <c:catAx>
        <c:axId val="265444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265445048"/>
        <c:crosses val="autoZero"/>
        <c:auto val="1"/>
        <c:lblAlgn val="ctr"/>
        <c:lblOffset val="100"/>
        <c:noMultiLvlLbl val="0"/>
      </c:catAx>
      <c:valAx>
        <c:axId val="265445048"/>
        <c:scaling>
          <c:orientation val="minMax"/>
          <c:max val="160"/>
          <c:min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2654442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Ipar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Munka1!$B$2:$B$16</c:f>
              <c:numCache>
                <c:formatCode>General</c:formatCode>
                <c:ptCount val="15"/>
                <c:pt idx="0">
                  <c:v>98</c:v>
                </c:pt>
                <c:pt idx="1">
                  <c:v>105.3</c:v>
                </c:pt>
                <c:pt idx="2">
                  <c:v>102.5</c:v>
                </c:pt>
                <c:pt idx="3">
                  <c:v>101.3</c:v>
                </c:pt>
                <c:pt idx="4">
                  <c:v>99.2</c:v>
                </c:pt>
                <c:pt idx="5">
                  <c:v>87.7</c:v>
                </c:pt>
                <c:pt idx="6">
                  <c:v>96.4</c:v>
                </c:pt>
                <c:pt idx="7">
                  <c:v>93.7</c:v>
                </c:pt>
                <c:pt idx="8">
                  <c:v>96</c:v>
                </c:pt>
                <c:pt idx="9">
                  <c:v>97.4</c:v>
                </c:pt>
                <c:pt idx="10">
                  <c:v>100.6</c:v>
                </c:pt>
                <c:pt idx="11">
                  <c:v>103.3</c:v>
                </c:pt>
                <c:pt idx="12">
                  <c:v>99.8</c:v>
                </c:pt>
                <c:pt idx="13">
                  <c:v>102.8</c:v>
                </c:pt>
                <c:pt idx="14">
                  <c:v>106.7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Élelmiszer, ital, dohánytermék gyártása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Munka1!$C$2:$C$16</c:f>
              <c:numCache>
                <c:formatCode>General</c:formatCode>
                <c:ptCount val="15"/>
                <c:pt idx="0">
                  <c:v>93.3</c:v>
                </c:pt>
                <c:pt idx="1">
                  <c:v>95.7</c:v>
                </c:pt>
                <c:pt idx="2">
                  <c:v>99.1</c:v>
                </c:pt>
                <c:pt idx="3">
                  <c:v>94.9</c:v>
                </c:pt>
                <c:pt idx="4">
                  <c:v>91.7</c:v>
                </c:pt>
                <c:pt idx="5">
                  <c:v>95.4</c:v>
                </c:pt>
                <c:pt idx="6">
                  <c:v>97.8</c:v>
                </c:pt>
                <c:pt idx="7">
                  <c:v>97.5</c:v>
                </c:pt>
                <c:pt idx="8">
                  <c:v>101.2</c:v>
                </c:pt>
                <c:pt idx="9">
                  <c:v>97.2</c:v>
                </c:pt>
                <c:pt idx="10">
                  <c:v>104.5</c:v>
                </c:pt>
                <c:pt idx="11">
                  <c:v>101.1</c:v>
                </c:pt>
                <c:pt idx="12">
                  <c:v>101.6</c:v>
                </c:pt>
                <c:pt idx="13">
                  <c:v>101.2</c:v>
                </c:pt>
                <c:pt idx="14">
                  <c:v>106.2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140296"/>
        <c:axId val="385141864"/>
      </c:lineChart>
      <c:catAx>
        <c:axId val="385140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385141864"/>
        <c:crosses val="autoZero"/>
        <c:auto val="1"/>
        <c:lblAlgn val="ctr"/>
        <c:lblOffset val="100"/>
        <c:noMultiLvlLbl val="0"/>
      </c:catAx>
      <c:valAx>
        <c:axId val="385141864"/>
        <c:scaling>
          <c:orientation val="minMax"/>
          <c:max val="120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3851402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Élelmiszer, ital, dohánytermék gyártása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Munka1!$B$2:$B$16</c:f>
              <c:numCache>
                <c:formatCode>General</c:formatCode>
                <c:ptCount val="15"/>
                <c:pt idx="0">
                  <c:v>93.3</c:v>
                </c:pt>
                <c:pt idx="1">
                  <c:v>95.7</c:v>
                </c:pt>
                <c:pt idx="2">
                  <c:v>99.1</c:v>
                </c:pt>
                <c:pt idx="3">
                  <c:v>94.9</c:v>
                </c:pt>
                <c:pt idx="4">
                  <c:v>91.7</c:v>
                </c:pt>
                <c:pt idx="5">
                  <c:v>95.4</c:v>
                </c:pt>
                <c:pt idx="6">
                  <c:v>97.8</c:v>
                </c:pt>
                <c:pt idx="7">
                  <c:v>97.5</c:v>
                </c:pt>
                <c:pt idx="8">
                  <c:v>101.2</c:v>
                </c:pt>
                <c:pt idx="9">
                  <c:v>97.2</c:v>
                </c:pt>
                <c:pt idx="10">
                  <c:v>104.5</c:v>
                </c:pt>
                <c:pt idx="11">
                  <c:v>101.1</c:v>
                </c:pt>
                <c:pt idx="12">
                  <c:v>101.6</c:v>
                </c:pt>
                <c:pt idx="13">
                  <c:v>101.2</c:v>
                </c:pt>
                <c:pt idx="14">
                  <c:v>106.2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Húsfeldolgozás, -tartósítás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Munka1!$C$2:$C$16</c:f>
              <c:numCache>
                <c:formatCode>General</c:formatCode>
                <c:ptCount val="15"/>
                <c:pt idx="0">
                  <c:v>88.4</c:v>
                </c:pt>
                <c:pt idx="1">
                  <c:v>114.6</c:v>
                </c:pt>
                <c:pt idx="2">
                  <c:v>83.3</c:v>
                </c:pt>
                <c:pt idx="3">
                  <c:v>70.7</c:v>
                </c:pt>
                <c:pt idx="4">
                  <c:v>88.4</c:v>
                </c:pt>
                <c:pt idx="5">
                  <c:v>107.5</c:v>
                </c:pt>
                <c:pt idx="6">
                  <c:v>97.7</c:v>
                </c:pt>
                <c:pt idx="7">
                  <c:v>101</c:v>
                </c:pt>
                <c:pt idx="8">
                  <c:v>117.3</c:v>
                </c:pt>
                <c:pt idx="9">
                  <c:v>97</c:v>
                </c:pt>
                <c:pt idx="10">
                  <c:v>86.2</c:v>
                </c:pt>
                <c:pt idx="11">
                  <c:v>91.6</c:v>
                </c:pt>
                <c:pt idx="12">
                  <c:v>101.6</c:v>
                </c:pt>
                <c:pt idx="13">
                  <c:v>122.4</c:v>
                </c:pt>
                <c:pt idx="14">
                  <c:v>109.8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Hús-, baromfihús-készítmény gyártása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Munka1!$D$2:$D$16</c:f>
              <c:numCache>
                <c:formatCode>General</c:formatCode>
                <c:ptCount val="15"/>
                <c:pt idx="0">
                  <c:v>135.9</c:v>
                </c:pt>
                <c:pt idx="1">
                  <c:v>65.2</c:v>
                </c:pt>
                <c:pt idx="2">
                  <c:v>145.4</c:v>
                </c:pt>
                <c:pt idx="3">
                  <c:v>151.6</c:v>
                </c:pt>
                <c:pt idx="4">
                  <c:v>95.7</c:v>
                </c:pt>
                <c:pt idx="5">
                  <c:v>86.3</c:v>
                </c:pt>
                <c:pt idx="6">
                  <c:v>92.4</c:v>
                </c:pt>
                <c:pt idx="7">
                  <c:v>98.3</c:v>
                </c:pt>
                <c:pt idx="8">
                  <c:v>87.9</c:v>
                </c:pt>
                <c:pt idx="9">
                  <c:v>94.4</c:v>
                </c:pt>
                <c:pt idx="10">
                  <c:v>103</c:v>
                </c:pt>
                <c:pt idx="11">
                  <c:v>103.1</c:v>
                </c:pt>
                <c:pt idx="12">
                  <c:v>102.8</c:v>
                </c:pt>
                <c:pt idx="13">
                  <c:v>93.1</c:v>
                </c:pt>
                <c:pt idx="14">
                  <c:v>106.9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142256"/>
        <c:axId val="385141080"/>
      </c:lineChart>
      <c:catAx>
        <c:axId val="385142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385141080"/>
        <c:crosses val="autoZero"/>
        <c:auto val="1"/>
        <c:lblAlgn val="ctr"/>
        <c:lblOffset val="100"/>
        <c:noMultiLvlLbl val="0"/>
      </c:catAx>
      <c:valAx>
        <c:axId val="385141080"/>
        <c:scaling>
          <c:orientation val="minMax"/>
          <c:max val="160"/>
          <c:min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3851422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Ipar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Munka1!$B$2:$B$16</c:f>
              <c:numCache>
                <c:formatCode>General</c:formatCode>
                <c:ptCount val="15"/>
                <c:pt idx="0">
                  <c:v>115.1</c:v>
                </c:pt>
                <c:pt idx="1">
                  <c:v>111.5</c:v>
                </c:pt>
                <c:pt idx="2">
                  <c:v>114.3</c:v>
                </c:pt>
                <c:pt idx="3">
                  <c:v>115.5</c:v>
                </c:pt>
                <c:pt idx="4">
                  <c:v>100.1</c:v>
                </c:pt>
                <c:pt idx="5">
                  <c:v>81.2</c:v>
                </c:pt>
                <c:pt idx="6">
                  <c:v>116.9</c:v>
                </c:pt>
                <c:pt idx="7">
                  <c:v>107.9</c:v>
                </c:pt>
                <c:pt idx="8">
                  <c:v>99.3</c:v>
                </c:pt>
                <c:pt idx="9">
                  <c:v>104.4</c:v>
                </c:pt>
                <c:pt idx="10">
                  <c:v>110.5</c:v>
                </c:pt>
                <c:pt idx="11">
                  <c:v>109.8</c:v>
                </c:pt>
                <c:pt idx="12">
                  <c:v>100.4</c:v>
                </c:pt>
                <c:pt idx="13">
                  <c:v>105.1</c:v>
                </c:pt>
                <c:pt idx="14">
                  <c:v>101.4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Élelmiszer, ital, dohánytermék gyártása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Munka1!$C$2:$C$16</c:f>
              <c:numCache>
                <c:formatCode>General</c:formatCode>
                <c:ptCount val="15"/>
                <c:pt idx="0">
                  <c:v>103</c:v>
                </c:pt>
                <c:pt idx="1">
                  <c:v>102.1</c:v>
                </c:pt>
                <c:pt idx="2">
                  <c:v>98.1</c:v>
                </c:pt>
                <c:pt idx="3">
                  <c:v>103.8</c:v>
                </c:pt>
                <c:pt idx="4">
                  <c:v>98.9</c:v>
                </c:pt>
                <c:pt idx="5">
                  <c:v>104.8</c:v>
                </c:pt>
                <c:pt idx="6">
                  <c:v>107.8</c:v>
                </c:pt>
                <c:pt idx="7">
                  <c:v>106.7</c:v>
                </c:pt>
                <c:pt idx="8">
                  <c:v>111</c:v>
                </c:pt>
                <c:pt idx="9">
                  <c:v>105.4</c:v>
                </c:pt>
                <c:pt idx="10">
                  <c:v>102</c:v>
                </c:pt>
                <c:pt idx="11">
                  <c:v>110.3</c:v>
                </c:pt>
                <c:pt idx="12">
                  <c:v>100.5</c:v>
                </c:pt>
                <c:pt idx="13">
                  <c:v>100.8</c:v>
                </c:pt>
                <c:pt idx="14">
                  <c:v>102.6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143040"/>
        <c:axId val="385145392"/>
      </c:lineChart>
      <c:catAx>
        <c:axId val="38514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385145392"/>
        <c:crosses val="autoZero"/>
        <c:auto val="1"/>
        <c:lblAlgn val="ctr"/>
        <c:lblOffset val="100"/>
        <c:noMultiLvlLbl val="0"/>
      </c:catAx>
      <c:valAx>
        <c:axId val="385145392"/>
        <c:scaling>
          <c:orientation val="minMax"/>
          <c:max val="120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3851430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Élelmiszer, ital, dohánytermék gyártása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Munka1!$B$2:$B$16</c:f>
              <c:numCache>
                <c:formatCode>General</c:formatCode>
                <c:ptCount val="15"/>
                <c:pt idx="0">
                  <c:v>103</c:v>
                </c:pt>
                <c:pt idx="1">
                  <c:v>102.1</c:v>
                </c:pt>
                <c:pt idx="2">
                  <c:v>98.1</c:v>
                </c:pt>
                <c:pt idx="3">
                  <c:v>103.8</c:v>
                </c:pt>
                <c:pt idx="4">
                  <c:v>98.9</c:v>
                </c:pt>
                <c:pt idx="5">
                  <c:v>104.8</c:v>
                </c:pt>
                <c:pt idx="6">
                  <c:v>107.8</c:v>
                </c:pt>
                <c:pt idx="7">
                  <c:v>106.7</c:v>
                </c:pt>
                <c:pt idx="8">
                  <c:v>111</c:v>
                </c:pt>
                <c:pt idx="9">
                  <c:v>105.4</c:v>
                </c:pt>
                <c:pt idx="10">
                  <c:v>102</c:v>
                </c:pt>
                <c:pt idx="11">
                  <c:v>110.3</c:v>
                </c:pt>
                <c:pt idx="12">
                  <c:v>100.5</c:v>
                </c:pt>
                <c:pt idx="13">
                  <c:v>100.8</c:v>
                </c:pt>
                <c:pt idx="14">
                  <c:v>102.6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Húsfeldolgozás, -tartósítás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Munka1!$C$2:$C$16</c:f>
              <c:numCache>
                <c:formatCode>General</c:formatCode>
                <c:ptCount val="15"/>
                <c:pt idx="0">
                  <c:v>87.2</c:v>
                </c:pt>
                <c:pt idx="1">
                  <c:v>107.1</c:v>
                </c:pt>
                <c:pt idx="2">
                  <c:v>80.099999999999994</c:v>
                </c:pt>
                <c:pt idx="3">
                  <c:v>107.6</c:v>
                </c:pt>
                <c:pt idx="4">
                  <c:v>91.7</c:v>
                </c:pt>
                <c:pt idx="5">
                  <c:v>118.7</c:v>
                </c:pt>
                <c:pt idx="6">
                  <c:v>108</c:v>
                </c:pt>
                <c:pt idx="7">
                  <c:v>114.9</c:v>
                </c:pt>
                <c:pt idx="8">
                  <c:v>98.9</c:v>
                </c:pt>
                <c:pt idx="9">
                  <c:v>113.7</c:v>
                </c:pt>
                <c:pt idx="10">
                  <c:v>87.8</c:v>
                </c:pt>
                <c:pt idx="11">
                  <c:v>116.4</c:v>
                </c:pt>
                <c:pt idx="12">
                  <c:v>100.3</c:v>
                </c:pt>
                <c:pt idx="13">
                  <c:v>96.1</c:v>
                </c:pt>
                <c:pt idx="14">
                  <c:v>91.4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Hús-, baromfihús-készítmény gyártása</c:v>
                </c:pt>
              </c:strCache>
            </c:strRef>
          </c:tx>
          <c:marker>
            <c:symbol val="none"/>
          </c:marker>
          <c:cat>
            <c:strRef>
              <c:f>Munka1!$A$2:$A$16</c:f>
              <c:strCache>
                <c:ptCount val="15"/>
                <c:pt idx="0">
                  <c:v>2004. év</c:v>
                </c:pt>
                <c:pt idx="1">
                  <c:v>2005. év</c:v>
                </c:pt>
                <c:pt idx="2">
                  <c:v>2006. év</c:v>
                </c:pt>
                <c:pt idx="3">
                  <c:v>2007. év</c:v>
                </c:pt>
                <c:pt idx="4">
                  <c:v>2008. év</c:v>
                </c:pt>
                <c:pt idx="5">
                  <c:v>2009. év</c:v>
                </c:pt>
                <c:pt idx="6">
                  <c:v>2010. év</c:v>
                </c:pt>
                <c:pt idx="7">
                  <c:v>2011. év</c:v>
                </c:pt>
                <c:pt idx="8">
                  <c:v>2012. év</c:v>
                </c:pt>
                <c:pt idx="9">
                  <c:v>2013. év</c:v>
                </c:pt>
                <c:pt idx="10">
                  <c:v>2014. év</c:v>
                </c:pt>
                <c:pt idx="11">
                  <c:v>2015. év</c:v>
                </c:pt>
                <c:pt idx="12">
                  <c:v>2016. év</c:v>
                </c:pt>
                <c:pt idx="13">
                  <c:v>2017. év</c:v>
                </c:pt>
                <c:pt idx="14">
                  <c:v>2018. év</c:v>
                </c:pt>
              </c:strCache>
            </c:strRef>
          </c:cat>
          <c:val>
            <c:numRef>
              <c:f>Munka1!$D$2:$D$16</c:f>
              <c:numCache>
                <c:formatCode>General</c:formatCode>
                <c:ptCount val="15"/>
                <c:pt idx="0">
                  <c:v>219.7</c:v>
                </c:pt>
                <c:pt idx="1">
                  <c:v>99.6</c:v>
                </c:pt>
                <c:pt idx="2">
                  <c:v>167.6</c:v>
                </c:pt>
                <c:pt idx="3">
                  <c:v>183.6</c:v>
                </c:pt>
                <c:pt idx="4">
                  <c:v>87.9</c:v>
                </c:pt>
                <c:pt idx="5">
                  <c:v>86.7</c:v>
                </c:pt>
                <c:pt idx="6">
                  <c:v>110.4</c:v>
                </c:pt>
                <c:pt idx="7">
                  <c:v>104.5</c:v>
                </c:pt>
                <c:pt idx="8">
                  <c:v>77.400000000000006</c:v>
                </c:pt>
                <c:pt idx="9">
                  <c:v>94.6</c:v>
                </c:pt>
                <c:pt idx="10">
                  <c:v>102.5</c:v>
                </c:pt>
                <c:pt idx="11">
                  <c:v>115.8</c:v>
                </c:pt>
                <c:pt idx="12">
                  <c:v>109.8</c:v>
                </c:pt>
                <c:pt idx="13">
                  <c:v>96.6</c:v>
                </c:pt>
                <c:pt idx="1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145784"/>
        <c:axId val="385144608"/>
      </c:lineChart>
      <c:catAx>
        <c:axId val="385145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385144608"/>
        <c:crosses val="autoZero"/>
        <c:auto val="1"/>
        <c:lblAlgn val="ctr"/>
        <c:lblOffset val="100"/>
        <c:noMultiLvlLbl val="0"/>
      </c:catAx>
      <c:valAx>
        <c:axId val="385144608"/>
        <c:scaling>
          <c:orientation val="minMax"/>
          <c:max val="220"/>
          <c:min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3851457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43455418326517"/>
          <c:y val="2.6547126613167309E-2"/>
          <c:w val="0.64946214210533326"/>
          <c:h val="0.75795057360865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Munka1!$E$6</c:f>
              <c:strCache>
                <c:ptCount val="1"/>
                <c:pt idx="0">
                  <c:v>belföldi értékesítés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Munka1!$D$7:$D$10</c:f>
              <c:strCache>
                <c:ptCount val="4"/>
                <c:pt idx="0">
                  <c:v>hús-, baromfihús- készítmény gyártás</c:v>
                </c:pt>
                <c:pt idx="1">
                  <c:v>baromfihús feldogozása, tartósítása</c:v>
                </c:pt>
                <c:pt idx="2">
                  <c:v>húsfeldolgozás, tartósítás</c:v>
                </c:pt>
                <c:pt idx="3">
                  <c:v>húsfeldolgozás, tartósítás, húskészítmény gyártás</c:v>
                </c:pt>
              </c:strCache>
            </c:strRef>
          </c:cat>
          <c:val>
            <c:numRef>
              <c:f>Munka1!$E$7:$E$10</c:f>
              <c:numCache>
                <c:formatCode>0.0%</c:formatCode>
                <c:ptCount val="4"/>
                <c:pt idx="0">
                  <c:v>6.9000000000000006E-2</c:v>
                </c:pt>
                <c:pt idx="1">
                  <c:v>8.5999999999999993E-2</c:v>
                </c:pt>
                <c:pt idx="2">
                  <c:v>9.8000000000000004E-2</c:v>
                </c:pt>
                <c:pt idx="3">
                  <c:v>8.5999999999999993E-2</c:v>
                </c:pt>
              </c:numCache>
            </c:numRef>
          </c:val>
        </c:ser>
        <c:ser>
          <c:idx val="1"/>
          <c:order val="1"/>
          <c:tx>
            <c:strRef>
              <c:f>Munka1!$F$6</c:f>
              <c:strCache>
                <c:ptCount val="1"/>
                <c:pt idx="0">
                  <c:v>export értékesítés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Munka1!$D$7:$D$10</c:f>
              <c:strCache>
                <c:ptCount val="4"/>
                <c:pt idx="0">
                  <c:v>hús-, baromfihús- készítmény gyártás</c:v>
                </c:pt>
                <c:pt idx="1">
                  <c:v>baromfihús feldogozása, tartósítása</c:v>
                </c:pt>
                <c:pt idx="2">
                  <c:v>húsfeldolgozás, tartósítás</c:v>
                </c:pt>
                <c:pt idx="3">
                  <c:v>húsfeldolgozás, tartósítás, húskészítmény gyártás</c:v>
                </c:pt>
              </c:strCache>
            </c:strRef>
          </c:cat>
          <c:val>
            <c:numRef>
              <c:f>Munka1!$F$7:$F$10</c:f>
              <c:numCache>
                <c:formatCode>0.0%</c:formatCode>
                <c:ptCount val="4"/>
                <c:pt idx="0">
                  <c:v>0</c:v>
                </c:pt>
                <c:pt idx="1">
                  <c:v>0.19600000000000001</c:v>
                </c:pt>
                <c:pt idx="2">
                  <c:v>-8.5999999999999993E-2</c:v>
                </c:pt>
                <c:pt idx="3">
                  <c:v>4.1000000000000002E-2</c:v>
                </c:pt>
              </c:numCache>
            </c:numRef>
          </c:val>
        </c:ser>
        <c:ser>
          <c:idx val="2"/>
          <c:order val="2"/>
          <c:tx>
            <c:strRef>
              <c:f>Munka1!$G$6</c:f>
              <c:strCache>
                <c:ptCount val="1"/>
                <c:pt idx="0">
                  <c:v>termelés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Munka1!$D$7:$D$10</c:f>
              <c:strCache>
                <c:ptCount val="4"/>
                <c:pt idx="0">
                  <c:v>hús-, baromfihús- készítmény gyártás</c:v>
                </c:pt>
                <c:pt idx="1">
                  <c:v>baromfihús feldogozása, tartósítása</c:v>
                </c:pt>
                <c:pt idx="2">
                  <c:v>húsfeldolgozás, tartósítás</c:v>
                </c:pt>
                <c:pt idx="3">
                  <c:v>húsfeldolgozás, tartósítás, húskészítmény gyártás</c:v>
                </c:pt>
              </c:strCache>
            </c:strRef>
          </c:cat>
          <c:val>
            <c:numRef>
              <c:f>Munka1!$G$7:$G$10</c:f>
              <c:numCache>
                <c:formatCode>0.0%</c:formatCode>
                <c:ptCount val="4"/>
                <c:pt idx="0">
                  <c:v>6.4000000000000001E-2</c:v>
                </c:pt>
                <c:pt idx="1">
                  <c:v>0.14099999999999999</c:v>
                </c:pt>
                <c:pt idx="2">
                  <c:v>3.4000000000000002E-2</c:v>
                </c:pt>
                <c:pt idx="3">
                  <c:v>8.3000000000000004E-2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143824"/>
        <c:axId val="385145000"/>
      </c:barChart>
      <c:catAx>
        <c:axId val="385143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hu-HU"/>
          </a:p>
        </c:txPr>
        <c:crossAx val="385145000"/>
        <c:crosses val="autoZero"/>
        <c:auto val="0"/>
        <c:lblAlgn val="ctr"/>
        <c:lblOffset val="300"/>
        <c:tickLblSkip val="1"/>
        <c:noMultiLvlLbl val="0"/>
      </c:catAx>
      <c:valAx>
        <c:axId val="3851450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51438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17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17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F7CBB895-8F9C-4E7D-939E-B1EE1C39875E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3642"/>
            <a:ext cx="2944283" cy="496173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8645" y="9433642"/>
            <a:ext cx="2944283" cy="496173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45F6397B-0AED-4F34-AA8D-87D3E883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3717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17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33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223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76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58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829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38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419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211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058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197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F9C1-DB94-4BC2-845E-AFF8A2CC9673}" type="datetimeFigureOut">
              <a:rPr lang="hu-HU" smtClean="0"/>
              <a:t>2019. 04. 09.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BC70-12F2-4354-BE60-5E68260C4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436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539196" y="4365104"/>
            <a:ext cx="8229600" cy="13377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hu-HU" sz="2800" b="1" dirty="0" smtClean="0"/>
          </a:p>
          <a:p>
            <a:pPr>
              <a:spcBef>
                <a:spcPts val="0"/>
              </a:spcBef>
            </a:pPr>
            <a:endParaRPr lang="hu-HU" sz="1800" b="1" dirty="0" smtClean="0"/>
          </a:p>
          <a:p>
            <a:pPr>
              <a:spcBef>
                <a:spcPts val="0"/>
              </a:spcBef>
            </a:pPr>
            <a:r>
              <a:rPr lang="hu-HU" sz="1800" b="1" dirty="0" smtClean="0"/>
              <a:t>2019. 04.09.</a:t>
            </a:r>
          </a:p>
          <a:p>
            <a:pPr>
              <a:spcBef>
                <a:spcPts val="0"/>
              </a:spcBef>
            </a:pPr>
            <a:endParaRPr lang="hu-HU" sz="1800" b="1" dirty="0" smtClean="0"/>
          </a:p>
          <a:p>
            <a:pPr>
              <a:spcBef>
                <a:spcPts val="0"/>
              </a:spcBef>
            </a:pPr>
            <a:r>
              <a:rPr lang="hu-HU" sz="1800" b="1" dirty="0" smtClean="0"/>
              <a:t>(a prezentáció az AKI, a KSH  és a Bizottság anyagainak felhasználásával készült)</a:t>
            </a:r>
            <a:endParaRPr lang="hu-HU" sz="18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539196" y="1440097"/>
            <a:ext cx="79932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Még</a:t>
            </a:r>
            <a:r>
              <a:rPr lang="en-US" sz="2800" dirty="0"/>
              <a:t> </a:t>
            </a:r>
            <a:r>
              <a:rPr lang="en-US" sz="2800" dirty="0" err="1"/>
              <a:t>mindig</a:t>
            </a:r>
            <a:r>
              <a:rPr lang="en-US" sz="2800" dirty="0"/>
              <a:t> </a:t>
            </a:r>
            <a:r>
              <a:rPr lang="en-US" sz="2800" dirty="0" err="1"/>
              <a:t>viharos</a:t>
            </a:r>
            <a:r>
              <a:rPr lang="en-US" sz="2800" dirty="0"/>
              <a:t> </a:t>
            </a:r>
            <a:r>
              <a:rPr lang="en-US" sz="2800" dirty="0" err="1" smtClean="0"/>
              <a:t>vizeken</a:t>
            </a:r>
            <a:r>
              <a:rPr lang="hu-HU" sz="2800" dirty="0" smtClean="0"/>
              <a:t>,</a:t>
            </a:r>
            <a:r>
              <a:rPr lang="en-US" sz="2800" dirty="0" smtClean="0"/>
              <a:t> </a:t>
            </a:r>
            <a:endParaRPr lang="hu-HU" sz="2800" dirty="0" smtClean="0"/>
          </a:p>
          <a:p>
            <a:pPr algn="ctr"/>
            <a:r>
              <a:rPr lang="en-US" sz="2000" dirty="0" err="1" smtClean="0"/>
              <a:t>avagy</a:t>
            </a:r>
            <a:r>
              <a:rPr lang="en-US" sz="2000" dirty="0" smtClean="0"/>
              <a:t>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en-US" sz="2800" dirty="0" err="1" smtClean="0"/>
              <a:t>helyzetjelentés</a:t>
            </a:r>
            <a:r>
              <a:rPr lang="en-US" sz="2800" dirty="0" smtClean="0"/>
              <a:t> </a:t>
            </a:r>
            <a:r>
              <a:rPr lang="en-US" sz="2800" dirty="0"/>
              <a:t>a </a:t>
            </a:r>
            <a:r>
              <a:rPr lang="en-US" sz="2800" dirty="0" err="1"/>
              <a:t>magyar</a:t>
            </a:r>
            <a:r>
              <a:rPr lang="en-US" sz="2800" dirty="0"/>
              <a:t> </a:t>
            </a:r>
            <a:r>
              <a:rPr lang="en-US" sz="2800" dirty="0" err="1"/>
              <a:t>húsiparról</a:t>
            </a:r>
            <a:endParaRPr lang="hu-HU" sz="2800" dirty="0"/>
          </a:p>
          <a:p>
            <a:pPr algn="ctr"/>
            <a:endParaRPr lang="hu-HU" sz="2400" dirty="0" smtClean="0"/>
          </a:p>
        </p:txBody>
      </p:sp>
      <p:cxnSp>
        <p:nvCxnSpPr>
          <p:cNvPr id="8" name="Egyenes összekötő 7"/>
          <p:cNvCxnSpPr/>
          <p:nvPr/>
        </p:nvCxnSpPr>
        <p:spPr>
          <a:xfrm>
            <a:off x="539552" y="357301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2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7217" y="116632"/>
            <a:ext cx="8892480" cy="1143000"/>
          </a:xfrm>
        </p:spPr>
        <p:txBody>
          <a:bodyPr>
            <a:noAutofit/>
          </a:bodyPr>
          <a:lstStyle/>
          <a:p>
            <a:pPr algn="l"/>
            <a:r>
              <a:rPr lang="hu-HU" sz="2800" dirty="0" smtClean="0">
                <a:latin typeface="+mn-lt"/>
              </a:rPr>
              <a:t>Valószínűleg az ágazat jövedelmezősége nagy szórást mutat tevékenységenként és vállalkozásonként is 2018-ban</a:t>
            </a:r>
            <a:endParaRPr lang="hu-HU" sz="28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3528" y="2336205"/>
            <a:ext cx="4297695" cy="40780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sz="1400" dirty="0" smtClean="0"/>
              <a:t>Az élősertés ára ugyan csökkent, ám a hús </a:t>
            </a:r>
            <a:r>
              <a:rPr lang="hu-HU" sz="1400" dirty="0"/>
              <a:t>import növekedett, </a:t>
            </a:r>
            <a:r>
              <a:rPr lang="hu-HU" sz="1400" b="1" dirty="0"/>
              <a:t>ami nyomás alatt tartotta a friss hús piacot</a:t>
            </a:r>
            <a:r>
              <a:rPr lang="hu-HU" sz="1400" b="1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hu-HU" sz="1400" dirty="0" smtClean="0"/>
              <a:t>Az exportpiacok közel harmadának elvesztése szintén jelentős nyomást jelentett.</a:t>
            </a:r>
          </a:p>
          <a:p>
            <a:pPr>
              <a:spcAft>
                <a:spcPts val="600"/>
              </a:spcAft>
            </a:pPr>
            <a:r>
              <a:rPr lang="hu-HU" sz="1400" b="1" dirty="0" smtClean="0"/>
              <a:t>Az ipar átadási árai 2-10%-kal csökkentek azon húsoknál, amelyeknél adataink vannak.</a:t>
            </a:r>
          </a:p>
          <a:p>
            <a:pPr>
              <a:spcAft>
                <a:spcPts val="600"/>
              </a:spcAft>
            </a:pPr>
            <a:r>
              <a:rPr lang="hu-HU" sz="1400" dirty="0" smtClean="0"/>
              <a:t>Az ipar átadási árai 0-2%-kal növekedtek azon készítményeknél, ahol arra vonatkozóan adataink vannak.  </a:t>
            </a:r>
          </a:p>
          <a:p>
            <a:pPr>
              <a:spcAft>
                <a:spcPts val="600"/>
              </a:spcAft>
            </a:pPr>
            <a:r>
              <a:rPr lang="hu-HU" sz="1400" b="1" dirty="0"/>
              <a:t>A munkabérek 10%-ot meghaladó mértékben növekedtek.</a:t>
            </a:r>
          </a:p>
          <a:p>
            <a:pPr>
              <a:spcAft>
                <a:spcPts val="600"/>
              </a:spcAft>
            </a:pPr>
            <a:r>
              <a:rPr lang="hu-HU" sz="1400" b="1" dirty="0" smtClean="0"/>
              <a:t>Más termelési költségek (energia, csomagolóanyag) is növekedtek.</a:t>
            </a:r>
          </a:p>
          <a:p>
            <a:pPr>
              <a:spcAft>
                <a:spcPts val="600"/>
              </a:spcAft>
            </a:pPr>
            <a:r>
              <a:rPr lang="hu-HU" sz="1400" dirty="0" smtClean="0"/>
              <a:t>A készítménygyártóknál az élelmiszerkönyv  szabályainak változásából fakadó  önköltség növekedés jelentkezett.</a:t>
            </a:r>
          </a:p>
          <a:p>
            <a:pPr>
              <a:spcAft>
                <a:spcPts val="600"/>
              </a:spcAft>
            </a:pPr>
            <a:r>
              <a:rPr lang="hu-HU" sz="1400" dirty="0" smtClean="0"/>
              <a:t> </a:t>
            </a:r>
          </a:p>
        </p:txBody>
      </p:sp>
      <p:sp>
        <p:nvSpPr>
          <p:cNvPr id="8" name="Jobbra nyíl 7"/>
          <p:cNvSpPr/>
          <p:nvPr/>
        </p:nvSpPr>
        <p:spPr>
          <a:xfrm>
            <a:off x="4787516" y="2819391"/>
            <a:ext cx="252028" cy="357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184068" y="2336205"/>
            <a:ext cx="3959932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A </a:t>
            </a:r>
            <a:r>
              <a:rPr lang="hu-HU" sz="1600" dirty="0"/>
              <a:t>készítménygyártás esetében stagnálást vagy kis mértékű </a:t>
            </a:r>
            <a:r>
              <a:rPr lang="hu-HU" sz="1600" dirty="0" smtClean="0"/>
              <a:t>növekedést, addig a húsfeldolgozás és tartósítás ágazatban valószínűleg </a:t>
            </a:r>
            <a:r>
              <a:rPr lang="hu-HU" sz="1600" dirty="0" smtClean="0">
                <a:solidFill>
                  <a:srgbClr val="FF0000"/>
                </a:solidFill>
              </a:rPr>
              <a:t>jövedelemcsökkenést mutat az összesített </a:t>
            </a:r>
            <a:r>
              <a:rPr lang="hu-HU" sz="1600" dirty="0" err="1" smtClean="0">
                <a:solidFill>
                  <a:srgbClr val="FF0000"/>
                </a:solidFill>
              </a:rPr>
              <a:t>eredménykimutatás</a:t>
            </a:r>
            <a:r>
              <a:rPr lang="hu-HU" sz="1600" dirty="0" smtClean="0">
                <a:solidFill>
                  <a:srgbClr val="FF0000"/>
                </a:solidFill>
              </a:rPr>
              <a:t> 2018-ra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23528" y="1628800"/>
            <a:ext cx="429769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Amit tudunk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4738801" y="1628800"/>
            <a:ext cx="429769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Amire következtethetünk</a:t>
            </a:r>
            <a:endParaRPr lang="hu-HU" dirty="0"/>
          </a:p>
        </p:txBody>
      </p:sp>
      <p:sp>
        <p:nvSpPr>
          <p:cNvPr id="9" name="Jobbra nyíl 8"/>
          <p:cNvSpPr/>
          <p:nvPr/>
        </p:nvSpPr>
        <p:spPr>
          <a:xfrm rot="5400000">
            <a:off x="6866480" y="3810207"/>
            <a:ext cx="318974" cy="276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4932040" y="4221088"/>
            <a:ext cx="4104456" cy="23083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Nagyon jelentős átadási áremelési kényszer érvényesül az ágazat szereplőin a fennmaradásuk érdekében!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Megértésre és empátiára van szükség a kereskedelmi partnerek és a fogyasztók részéről egyaránt.</a:t>
            </a:r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0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9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hu-HU" sz="1800" kern="0" dirty="0">
                <a:latin typeface="+mj-lt"/>
              </a:rPr>
              <a:t>A hús „bizalmi termék”. Olyan gyártótól, olyan forgalmazótól vegye meg az ünnepi asztalra valót, amelyben eddig nem csalódott!</a:t>
            </a:r>
          </a:p>
          <a:p>
            <a:pPr>
              <a:buFontTx/>
              <a:buChar char="-"/>
              <a:defRPr/>
            </a:pPr>
            <a:endParaRPr lang="hu-HU" sz="1800" kern="0" dirty="0">
              <a:latin typeface="+mj-lt"/>
            </a:endParaRPr>
          </a:p>
          <a:p>
            <a:pPr>
              <a:buFontTx/>
              <a:buChar char="-"/>
              <a:defRPr/>
            </a:pPr>
            <a:r>
              <a:rPr lang="hu-HU" sz="1800" kern="0" dirty="0">
                <a:latin typeface="+mj-lt"/>
              </a:rPr>
              <a:t>Kétes eredetű terméket, olyat amelynek a címkéjén a gyártót nem tüntetik fel, ne vásároljon!</a:t>
            </a:r>
          </a:p>
          <a:p>
            <a:pPr>
              <a:buFontTx/>
              <a:buChar char="-"/>
              <a:defRPr/>
            </a:pPr>
            <a:endParaRPr lang="hu-HU" sz="1800" kern="0" dirty="0">
              <a:latin typeface="+mj-lt"/>
            </a:endParaRPr>
          </a:p>
          <a:p>
            <a:pPr>
              <a:buFontTx/>
              <a:buChar char="-"/>
              <a:defRPr/>
            </a:pPr>
            <a:r>
              <a:rPr lang="hu-HU" sz="1800" kern="0" dirty="0">
                <a:latin typeface="+mj-lt"/>
              </a:rPr>
              <a:t>Legyen tisztában azzal, hogy a húsvéti füstölt áruk kategóriában nagyon sokféle minőségű termék található meg a piacon. </a:t>
            </a:r>
            <a:r>
              <a:rPr lang="hu-HU" sz="1800" kern="0" dirty="0" smtClean="0">
                <a:latin typeface="+mj-lt"/>
              </a:rPr>
              <a:t>Az 100 Ft-os gyorsérlelt , főtt </a:t>
            </a:r>
            <a:r>
              <a:rPr lang="hu-HU" sz="1800" kern="0" dirty="0">
                <a:latin typeface="+mj-lt"/>
              </a:rPr>
              <a:t>sonka és </a:t>
            </a:r>
            <a:r>
              <a:rPr lang="hu-HU" sz="1800" kern="0" dirty="0" smtClean="0">
                <a:latin typeface="+mj-lt"/>
              </a:rPr>
              <a:t>a 2-3000 </a:t>
            </a:r>
            <a:r>
              <a:rPr lang="hu-HU" sz="1800" kern="0" dirty="0">
                <a:latin typeface="+mj-lt"/>
              </a:rPr>
              <a:t>Ft </a:t>
            </a:r>
            <a:r>
              <a:rPr lang="hu-HU" sz="1800" kern="0" dirty="0" smtClean="0">
                <a:latin typeface="+mj-lt"/>
              </a:rPr>
              <a:t>feletti </a:t>
            </a:r>
            <a:r>
              <a:rPr lang="hu-HU" sz="1800" kern="0" dirty="0">
                <a:latin typeface="+mj-lt"/>
              </a:rPr>
              <a:t>parasztsonka nem ugyanaz.</a:t>
            </a:r>
          </a:p>
          <a:p>
            <a:pPr>
              <a:buFontTx/>
              <a:buChar char="-"/>
              <a:defRPr/>
            </a:pPr>
            <a:endParaRPr lang="hu-HU" sz="1800" kern="0" dirty="0">
              <a:latin typeface="+mj-lt"/>
            </a:endParaRPr>
          </a:p>
          <a:p>
            <a:pPr>
              <a:buFontTx/>
              <a:buChar char="-"/>
              <a:defRPr/>
            </a:pPr>
            <a:r>
              <a:rPr lang="hu-HU" sz="1800" kern="0" dirty="0">
                <a:latin typeface="+mj-lt"/>
              </a:rPr>
              <a:t>Vásárláskor gondosan ellenőrizze a termék </a:t>
            </a:r>
            <a:r>
              <a:rPr lang="hu-HU" sz="1800" kern="0" dirty="0" smtClean="0">
                <a:latin typeface="+mj-lt"/>
              </a:rPr>
              <a:t>minőség megőrzési idejét!</a:t>
            </a:r>
            <a:endParaRPr lang="hu-HU" sz="1800" kern="0" dirty="0">
              <a:latin typeface="+mj-lt"/>
            </a:endParaRPr>
          </a:p>
          <a:p>
            <a:pPr>
              <a:buFontTx/>
              <a:buChar char="-"/>
              <a:defRPr/>
            </a:pPr>
            <a:endParaRPr lang="hu-HU" sz="1800" b="1" kern="0" dirty="0">
              <a:latin typeface="+mj-lt"/>
            </a:endParaRPr>
          </a:p>
          <a:p>
            <a:pPr>
              <a:buFontTx/>
              <a:buChar char="-"/>
              <a:defRPr/>
            </a:pPr>
            <a:r>
              <a:rPr lang="hu-HU" sz="1800" b="1" kern="0" dirty="0">
                <a:latin typeface="+mj-lt"/>
              </a:rPr>
              <a:t>Vásároljon </a:t>
            </a:r>
            <a:r>
              <a:rPr lang="hu-HU" sz="1800" b="1" kern="0" dirty="0" smtClean="0">
                <a:latin typeface="+mj-lt"/>
              </a:rPr>
              <a:t>legális, a Hússzövetség tagjai által gyártott magyar terméket!</a:t>
            </a:r>
            <a:endParaRPr lang="hu-HU" sz="1800" b="1" kern="0" dirty="0">
              <a:latin typeface="+mj-lt"/>
            </a:endParaRPr>
          </a:p>
          <a:p>
            <a:pPr>
              <a:buFontTx/>
              <a:buChar char="-"/>
              <a:defRPr/>
            </a:pPr>
            <a:endParaRPr lang="hu-HU" sz="2000" kern="0" dirty="0">
              <a:latin typeface="Bookman Old Style" pitchFamily="18" charset="0"/>
            </a:endParaRPr>
          </a:p>
          <a:p>
            <a:pPr>
              <a:buFontTx/>
              <a:buChar char="-"/>
              <a:defRPr/>
            </a:pPr>
            <a:endParaRPr lang="hu-HU" sz="2000" kern="0" dirty="0">
              <a:latin typeface="Bookman Old Style" pitchFamily="18" charset="0"/>
            </a:endParaRPr>
          </a:p>
          <a:p>
            <a:pPr>
              <a:buFontTx/>
              <a:buChar char="-"/>
              <a:defRPr/>
            </a:pPr>
            <a:endParaRPr lang="hu-HU" sz="2000" kern="0" dirty="0">
              <a:latin typeface="Bookman Old Style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hu-HU" sz="2000" kern="0" dirty="0">
              <a:latin typeface="Bookman Old Style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58261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hu-HU" altLang="hu-HU" sz="3100" dirty="0" smtClean="0"/>
              <a:t>Néhány húsvéti jó tanács a fogyasztóknak</a:t>
            </a:r>
            <a:r>
              <a:rPr lang="hu-HU" altLang="hu-HU" sz="2000" dirty="0" smtClean="0"/>
              <a:t/>
            </a:r>
            <a:br>
              <a:rPr lang="hu-HU" altLang="hu-HU" sz="2000" dirty="0" smtClean="0"/>
            </a:br>
            <a:endParaRPr lang="hu-HU" altLang="hu-HU" sz="2000" dirty="0" smtClean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539552" y="126876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611560" y="594928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4257824" cy="318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2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395536" y="44624"/>
            <a:ext cx="869942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800" dirty="0" smtClean="0">
                <a:latin typeface="+mn-lt"/>
              </a:rPr>
              <a:t>Az ágazat teljesítményére jellemző a hullámzás</a:t>
            </a:r>
            <a:endParaRPr lang="hu-HU" sz="28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879149" y="991462"/>
            <a:ext cx="32158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A 2008-12 közötti időszakot leszámítva, az ipar fejlődése általában meghaladta az élelmiszeripar fejlődését.</a:t>
            </a:r>
          </a:p>
          <a:p>
            <a:r>
              <a:rPr lang="hu-HU" sz="1600" dirty="0" smtClean="0"/>
              <a:t>  </a:t>
            </a:r>
            <a:endParaRPr lang="hu-HU" sz="1600" dirty="0"/>
          </a:p>
          <a:p>
            <a:r>
              <a:rPr lang="hu-HU" sz="1600" dirty="0" smtClean="0"/>
              <a:t>2018-ban az élelmiszeripar termelésének volumene 4,9%-kal növekedett, míg az iparé csak 3,5%-kal.</a:t>
            </a:r>
            <a:endParaRPr lang="hu-HU" sz="1600" dirty="0"/>
          </a:p>
          <a:p>
            <a:endParaRPr lang="hu-HU" sz="1600" b="1" dirty="0" smtClean="0"/>
          </a:p>
          <a:p>
            <a:r>
              <a:rPr lang="hu-HU" sz="1600" dirty="0" smtClean="0"/>
              <a:t>A húsfeldolgozás és tartósítás, valamint a húskészítmény gyártás ágazatok teljesítményében lényegesen nagyobb hullámzás tapasztalható, mint az iparban.</a:t>
            </a:r>
          </a:p>
          <a:p>
            <a:r>
              <a:rPr lang="hu-HU" sz="1600" dirty="0" smtClean="0"/>
              <a:t>  </a:t>
            </a:r>
          </a:p>
          <a:p>
            <a:r>
              <a:rPr lang="hu-HU" sz="1600" dirty="0" smtClean="0"/>
              <a:t>Figyelemre méltó, hogy a húsfeldolgozás és tartósítás és a készítménygyártás ágazatok gyakran teljesen ellentétes növekedési pályán vannak.</a:t>
            </a:r>
            <a:endParaRPr lang="hu-HU" sz="1600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5652120" y="1124744"/>
            <a:ext cx="0" cy="5435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38470154"/>
              </p:ext>
            </p:extLst>
          </p:nvPr>
        </p:nvGraphicFramePr>
        <p:xfrm>
          <a:off x="259577" y="914935"/>
          <a:ext cx="4716015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72501854"/>
              </p:ext>
            </p:extLst>
          </p:nvPr>
        </p:nvGraphicFramePr>
        <p:xfrm>
          <a:off x="287524" y="3301154"/>
          <a:ext cx="5076564" cy="324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140087" y="940078"/>
            <a:ext cx="14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%</a:t>
            </a:r>
            <a:endParaRPr lang="hu-HU" sz="12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79512" y="3284984"/>
            <a:ext cx="14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%</a:t>
            </a:r>
            <a:endParaRPr lang="hu-HU" sz="12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23527" y="692696"/>
            <a:ext cx="5555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termelés volumenindexe (előző </a:t>
            </a:r>
            <a:r>
              <a:rPr lang="hu-HU" dirty="0"/>
              <a:t>év </a:t>
            </a:r>
            <a:r>
              <a:rPr lang="hu-HU" dirty="0" smtClean="0"/>
              <a:t>100%)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39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395536" y="44624"/>
            <a:ext cx="869942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800" dirty="0" smtClean="0">
                <a:latin typeface="+mn-lt"/>
              </a:rPr>
              <a:t>A belföldi értékesítés változása is rendkívül hullámzó</a:t>
            </a:r>
            <a:endParaRPr lang="hu-HU" sz="28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879149" y="991462"/>
            <a:ext cx="321580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A belföldi értékesítés volumenindexe  2014 után növekedett az iparban és az élelmiszeriparban egyaránt</a:t>
            </a:r>
          </a:p>
          <a:p>
            <a:r>
              <a:rPr lang="hu-HU" sz="1600" dirty="0" smtClean="0"/>
              <a:t>  </a:t>
            </a:r>
            <a:endParaRPr lang="hu-HU" sz="1600" dirty="0"/>
          </a:p>
          <a:p>
            <a:endParaRPr lang="hu-HU" sz="1600" b="1" dirty="0" smtClean="0"/>
          </a:p>
          <a:p>
            <a:endParaRPr lang="hu-HU" sz="1600" b="1" dirty="0"/>
          </a:p>
          <a:p>
            <a:endParaRPr lang="hu-HU" sz="1600" b="1" dirty="0" smtClean="0"/>
          </a:p>
          <a:p>
            <a:endParaRPr lang="hu-HU" sz="1600" b="1" dirty="0" smtClean="0"/>
          </a:p>
          <a:p>
            <a:r>
              <a:rPr lang="hu-HU" sz="1600" dirty="0" smtClean="0"/>
              <a:t>A belföldi értékesítés esetén is lényegesen nagyobb </a:t>
            </a:r>
            <a:r>
              <a:rPr lang="hu-HU" sz="1600" dirty="0"/>
              <a:t>hullámzás </a:t>
            </a:r>
            <a:r>
              <a:rPr lang="hu-HU" sz="1600" dirty="0" smtClean="0"/>
              <a:t>tapasztalható a </a:t>
            </a:r>
            <a:r>
              <a:rPr lang="hu-HU" sz="1600" dirty="0"/>
              <a:t>húsfeldolgozás és tartósítás, valamint a húskészítmény gyártás ágazatok teljesítményében, </a:t>
            </a:r>
            <a:r>
              <a:rPr lang="hu-HU" sz="1600" dirty="0" smtClean="0"/>
              <a:t>mint az iparban.</a:t>
            </a:r>
          </a:p>
          <a:p>
            <a:r>
              <a:rPr lang="hu-HU" sz="1600" dirty="0" smtClean="0"/>
              <a:t>  </a:t>
            </a:r>
          </a:p>
          <a:p>
            <a:r>
              <a:rPr lang="hu-HU" sz="1600" dirty="0" smtClean="0"/>
              <a:t>A húsfeldolgozás és tartósítás és a készítménygyártás ágazatok belföldi értékesítése is gyakran teljesen ellentétes növekedési pályán van.</a:t>
            </a:r>
            <a:endParaRPr lang="hu-HU" sz="1600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5652120" y="1124744"/>
            <a:ext cx="0" cy="5435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24055499"/>
              </p:ext>
            </p:extLst>
          </p:nvPr>
        </p:nvGraphicFramePr>
        <p:xfrm>
          <a:off x="259577" y="914935"/>
          <a:ext cx="4716015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94682272"/>
              </p:ext>
            </p:extLst>
          </p:nvPr>
        </p:nvGraphicFramePr>
        <p:xfrm>
          <a:off x="287524" y="3301154"/>
          <a:ext cx="5076564" cy="324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140087" y="940078"/>
            <a:ext cx="14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%</a:t>
            </a:r>
            <a:endParaRPr lang="hu-HU" sz="12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79512" y="3284984"/>
            <a:ext cx="14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%</a:t>
            </a:r>
            <a:endParaRPr lang="hu-HU" sz="12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23527" y="692696"/>
            <a:ext cx="5555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belföldi értékesítés volumenindexe (előző </a:t>
            </a:r>
            <a:r>
              <a:rPr lang="hu-HU" dirty="0"/>
              <a:t>év </a:t>
            </a:r>
            <a:r>
              <a:rPr lang="hu-HU" dirty="0" smtClean="0"/>
              <a:t>100%)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42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395536" y="44624"/>
            <a:ext cx="869942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dirty="0" smtClean="0">
                <a:latin typeface="+mn-lt"/>
              </a:rPr>
              <a:t>A húsipar exportteljesítményét is hatalmas hullámzás jellemzi</a:t>
            </a:r>
            <a:endParaRPr lang="hu-HU" sz="24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879149" y="991462"/>
            <a:ext cx="321580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Az élelmiszeripar 2004 óta 2 év kivételével mindig növelni tudta az export volumenét.</a:t>
            </a:r>
          </a:p>
          <a:p>
            <a:r>
              <a:rPr lang="hu-HU" sz="1600" dirty="0" smtClean="0"/>
              <a:t>  </a:t>
            </a:r>
            <a:endParaRPr lang="hu-HU" sz="1600" dirty="0"/>
          </a:p>
          <a:p>
            <a:endParaRPr lang="hu-HU" sz="1600" b="1" dirty="0" smtClean="0"/>
          </a:p>
          <a:p>
            <a:endParaRPr lang="hu-HU" sz="1600" b="1" dirty="0"/>
          </a:p>
          <a:p>
            <a:endParaRPr lang="hu-HU" sz="1600" b="1" dirty="0" smtClean="0"/>
          </a:p>
          <a:p>
            <a:endParaRPr lang="hu-HU" sz="1600" b="1" dirty="0" smtClean="0"/>
          </a:p>
          <a:p>
            <a:endParaRPr lang="hu-HU" sz="1600" b="1" dirty="0"/>
          </a:p>
          <a:p>
            <a:endParaRPr lang="hu-HU" sz="1600" b="1" dirty="0" smtClean="0"/>
          </a:p>
          <a:p>
            <a:endParaRPr lang="hu-HU" sz="1600" b="1" dirty="0"/>
          </a:p>
          <a:p>
            <a:endParaRPr lang="hu-HU" sz="1600" b="1" dirty="0" smtClean="0"/>
          </a:p>
          <a:p>
            <a:endParaRPr lang="hu-HU" sz="1600" b="1" dirty="0"/>
          </a:p>
          <a:p>
            <a:r>
              <a:rPr lang="hu-HU" sz="1600" dirty="0" smtClean="0"/>
              <a:t>A húsipar export volumen változása szélsőséges hullámokat ír, de az elmúlt években a hullámzás erőssége némileg csökkent.</a:t>
            </a:r>
            <a:r>
              <a:rPr lang="hu-HU" sz="1600" b="1" dirty="0" smtClean="0"/>
              <a:t> 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5652120" y="1124744"/>
            <a:ext cx="0" cy="5435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30504181"/>
              </p:ext>
            </p:extLst>
          </p:nvPr>
        </p:nvGraphicFramePr>
        <p:xfrm>
          <a:off x="259577" y="914935"/>
          <a:ext cx="4716015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50041439"/>
              </p:ext>
            </p:extLst>
          </p:nvPr>
        </p:nvGraphicFramePr>
        <p:xfrm>
          <a:off x="323528" y="3302387"/>
          <a:ext cx="5076564" cy="324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140087" y="940078"/>
            <a:ext cx="14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%</a:t>
            </a:r>
            <a:endParaRPr lang="hu-HU" sz="12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79512" y="3284984"/>
            <a:ext cx="14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%</a:t>
            </a:r>
            <a:endParaRPr lang="hu-HU" sz="12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23527" y="692696"/>
            <a:ext cx="5555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export értékesítés volumenindexe (előző </a:t>
            </a:r>
            <a:r>
              <a:rPr lang="hu-HU" dirty="0"/>
              <a:t>év </a:t>
            </a:r>
            <a:r>
              <a:rPr lang="hu-HU" dirty="0" smtClean="0"/>
              <a:t>100%)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54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395536" y="44624"/>
            <a:ext cx="869942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800" dirty="0" smtClean="0">
                <a:latin typeface="+mn-lt"/>
              </a:rPr>
              <a:t>2018-ban stagnált a levágott sertések száma</a:t>
            </a:r>
            <a:endParaRPr lang="hu-HU" sz="28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879149" y="991462"/>
            <a:ext cx="321580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2018-ban </a:t>
            </a:r>
            <a:r>
              <a:rPr lang="hu-HU" sz="1600" b="1" dirty="0"/>
              <a:t>a sertéslétszám </a:t>
            </a:r>
            <a:r>
              <a:rPr lang="hu-HU" sz="1600" b="1" dirty="0" smtClean="0"/>
              <a:t>gyakorlatilag stagnált </a:t>
            </a:r>
            <a:r>
              <a:rPr lang="hu-HU" sz="1600" dirty="0" smtClean="0"/>
              <a:t>és </a:t>
            </a:r>
            <a:r>
              <a:rPr lang="hu-HU" sz="1600" dirty="0"/>
              <a:t>decemberben </a:t>
            </a:r>
            <a:r>
              <a:rPr lang="hu-HU" sz="1600" dirty="0" smtClean="0"/>
              <a:t>2,871 </a:t>
            </a:r>
            <a:r>
              <a:rPr lang="hu-HU" sz="1600" dirty="0"/>
              <a:t>milliós volt. (Az EU-ban </a:t>
            </a:r>
            <a:r>
              <a:rPr lang="hu-HU" sz="1600" dirty="0" smtClean="0"/>
              <a:t>1%-</a:t>
            </a:r>
            <a:r>
              <a:rPr lang="hu-HU" sz="1600" dirty="0"/>
              <a:t>os </a:t>
            </a:r>
            <a:r>
              <a:rPr lang="hu-HU" sz="1600" dirty="0" smtClean="0"/>
              <a:t>csökkenés </a:t>
            </a:r>
            <a:r>
              <a:rPr lang="hu-HU" sz="1600" dirty="0"/>
              <a:t>volt.)</a:t>
            </a:r>
          </a:p>
          <a:p>
            <a:endParaRPr lang="hu-HU" sz="1600" dirty="0"/>
          </a:p>
          <a:p>
            <a:r>
              <a:rPr lang="hu-HU" sz="1600" dirty="0"/>
              <a:t>A </a:t>
            </a:r>
            <a:r>
              <a:rPr lang="hu-HU" sz="1600" b="1" dirty="0"/>
              <a:t>kocalétszám </a:t>
            </a:r>
            <a:r>
              <a:rPr lang="hu-HU" sz="1600" b="1" dirty="0" smtClean="0"/>
              <a:t> növekedett  közel </a:t>
            </a:r>
            <a:r>
              <a:rPr lang="hu-HU" sz="1600" b="1" dirty="0"/>
              <a:t>4%-kal </a:t>
            </a:r>
            <a:r>
              <a:rPr lang="hu-HU" sz="1600" dirty="0"/>
              <a:t>és  az állomány nagysága </a:t>
            </a:r>
            <a:r>
              <a:rPr lang="hu-HU" sz="1600" dirty="0" smtClean="0"/>
              <a:t>178 ezerre emelkedett. </a:t>
            </a:r>
            <a:r>
              <a:rPr lang="hu-HU" sz="1600" dirty="0"/>
              <a:t>(Az EU-ban  </a:t>
            </a:r>
            <a:r>
              <a:rPr lang="hu-HU" sz="1600" dirty="0" smtClean="0"/>
              <a:t>közel 3%-</a:t>
            </a:r>
            <a:r>
              <a:rPr lang="hu-HU" sz="1600" dirty="0"/>
              <a:t>os </a:t>
            </a:r>
            <a:r>
              <a:rPr lang="hu-HU" sz="1600" dirty="0" smtClean="0"/>
              <a:t>csökkenés </a:t>
            </a:r>
            <a:r>
              <a:rPr lang="hu-HU" sz="1600" dirty="0"/>
              <a:t>volt tapasztalható.)</a:t>
            </a:r>
          </a:p>
          <a:p>
            <a:endParaRPr lang="hu-HU" sz="1600" b="1" dirty="0" smtClean="0"/>
          </a:p>
          <a:p>
            <a:r>
              <a:rPr lang="hu-HU" sz="1600" b="1" dirty="0" smtClean="0"/>
              <a:t>2018-ban 4,704 millió sertést vágott </a:t>
            </a:r>
            <a:r>
              <a:rPr lang="hu-HU" sz="1600" dirty="0" smtClean="0"/>
              <a:t>a magyar húsipar,  ez 1%-os csökkenést jelent. (Az EU-ban a vágásszám 260 millió körül  alakult, kis növekedés mellett.)</a:t>
            </a:r>
          </a:p>
          <a:p>
            <a:endParaRPr lang="hu-HU" sz="1600" dirty="0" smtClean="0"/>
          </a:p>
          <a:p>
            <a:r>
              <a:rPr lang="hu-HU" sz="1600" dirty="0" smtClean="0"/>
              <a:t>2014-óta (az élősertés és a  félsertés áfájának csökkentését követően) </a:t>
            </a:r>
            <a:br>
              <a:rPr lang="hu-HU" sz="1600" dirty="0" smtClean="0"/>
            </a:br>
            <a:r>
              <a:rPr lang="hu-HU" sz="1600" b="1" dirty="0" smtClean="0"/>
              <a:t>1 millióval,  27%-kal nőtt </a:t>
            </a:r>
            <a:r>
              <a:rPr lang="hu-HU" sz="1600" dirty="0" smtClean="0"/>
              <a:t>a vágáslétszám, miközben a sertéslétszám 4,5 %-kal csökkent. </a:t>
            </a:r>
          </a:p>
          <a:p>
            <a:endParaRPr lang="hu-HU" sz="1600" dirty="0"/>
          </a:p>
          <a:p>
            <a:endParaRPr lang="hu-HU" sz="1600" dirty="0" smtClean="0"/>
          </a:p>
          <a:p>
            <a:endParaRPr lang="hu-HU" sz="1600" dirty="0"/>
          </a:p>
          <a:p>
            <a:endParaRPr lang="hu-HU" sz="1600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5652120" y="1124744"/>
            <a:ext cx="0" cy="5435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539552" y="3429000"/>
            <a:ext cx="4824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0" y="6206230"/>
            <a:ext cx="5587458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b="1" dirty="0" smtClean="0"/>
              <a:t>A magyar ágazat súlya, az Unión belül továbbra is  &gt;2%.</a:t>
            </a:r>
            <a:endParaRPr lang="hu-HU" sz="16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103033" y="991462"/>
            <a:ext cx="6382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 smtClean="0"/>
              <a:t>Vágás </a:t>
            </a:r>
            <a:r>
              <a:rPr lang="hu-HU" sz="1100" dirty="0" err="1" smtClean="0"/>
              <a:t>Mo-n</a:t>
            </a:r>
            <a:endParaRPr lang="hu-HU" sz="11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07504" y="4078233"/>
            <a:ext cx="6382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 smtClean="0"/>
              <a:t>Vágás EU-ban I-XI hó</a:t>
            </a:r>
            <a:endParaRPr lang="hu-HU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71" y="991462"/>
            <a:ext cx="4292803" cy="198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zövegdoboz 13"/>
          <p:cNvSpPr txBox="1"/>
          <p:nvPr/>
        </p:nvSpPr>
        <p:spPr>
          <a:xfrm>
            <a:off x="103033" y="3140968"/>
            <a:ext cx="5484425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b="1" dirty="0" smtClean="0"/>
              <a:t>A lejelentett vágásszám stagnálása azt jelzi, hogy a piactisztulás tartósnak tekinthető a termékpálya ezen szintjén.</a:t>
            </a:r>
            <a:endParaRPr lang="hu-HU" sz="1600" b="1" dirty="0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5593"/>
            <a:ext cx="4206499" cy="209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2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zis 2"/>
          <p:cNvSpPr/>
          <p:nvPr/>
        </p:nvSpPr>
        <p:spPr>
          <a:xfrm>
            <a:off x="2892521" y="2780928"/>
            <a:ext cx="49558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217" y="116632"/>
            <a:ext cx="8892480" cy="1143000"/>
          </a:xfrm>
        </p:spPr>
        <p:txBody>
          <a:bodyPr>
            <a:noAutofit/>
          </a:bodyPr>
          <a:lstStyle/>
          <a:p>
            <a:pPr algn="l"/>
            <a:r>
              <a:rPr lang="hu-HU" sz="2800" dirty="0" smtClean="0">
                <a:latin typeface="+mn-lt"/>
              </a:rPr>
              <a:t>A húságazat teljesítménye 2018-ban összességében pozitív képet mutat</a:t>
            </a:r>
            <a:endParaRPr lang="hu-HU" sz="2800" dirty="0">
              <a:latin typeface="+mn-lt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56037" y="1310143"/>
            <a:ext cx="4968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 húságazat 2018-as teljesítményének volumenindexei (2017=100</a:t>
            </a:r>
            <a:r>
              <a:rPr lang="hu-HU" sz="1600" dirty="0" smtClean="0"/>
              <a:t>)</a:t>
            </a:r>
            <a:endParaRPr lang="hu-HU" sz="16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6300192" y="986035"/>
            <a:ext cx="284380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1400" dirty="0" smtClean="0"/>
              <a:t>Az ágazat teljesítménye 2018-ban meghaladta a 820 Mrd Ft-ot.</a:t>
            </a:r>
          </a:p>
          <a:p>
            <a:pPr marL="742950" lvl="1" indent="-285750">
              <a:buFontTx/>
              <a:buChar char="-"/>
            </a:pPr>
            <a:r>
              <a:rPr lang="hu-HU" sz="1400" dirty="0" smtClean="0"/>
              <a:t>Húsfeldolgozás és tartósítás 292 Mrd Ft</a:t>
            </a:r>
          </a:p>
          <a:p>
            <a:pPr marL="742950" lvl="1" indent="-285750">
              <a:buFontTx/>
              <a:buChar char="-"/>
            </a:pPr>
            <a:r>
              <a:rPr lang="hu-HU" sz="1400" dirty="0" smtClean="0"/>
              <a:t>Hús és baromfihús- készítmény gyártás  192 Mrd Ft.</a:t>
            </a:r>
          </a:p>
          <a:p>
            <a:pPr marL="285750" indent="-285750">
              <a:buFontTx/>
              <a:buChar char="-"/>
            </a:pPr>
            <a:endParaRPr lang="hu-HU" sz="1400" dirty="0"/>
          </a:p>
          <a:p>
            <a:pPr marL="285750" indent="-285750">
              <a:buFontTx/>
              <a:buChar char="-"/>
            </a:pPr>
            <a:endParaRPr lang="hu-HU" sz="1400" dirty="0" smtClean="0"/>
          </a:p>
          <a:p>
            <a:pPr marL="285750" indent="-285750">
              <a:buFontTx/>
              <a:buChar char="-"/>
            </a:pPr>
            <a:r>
              <a:rPr lang="hu-HU" sz="1400" dirty="0" smtClean="0"/>
              <a:t>A hús és húskészítmény export gyenge teljesítménye valószínűleg leginkább az afrikai sertéspestis  miatt bevezetett kereskedelem korlátozó intézkedéseknek köszönhető</a:t>
            </a:r>
          </a:p>
          <a:p>
            <a:pPr marL="285750" indent="-285750">
              <a:buFontTx/>
              <a:buChar char="-"/>
            </a:pPr>
            <a:endParaRPr lang="hu-HU" sz="1400" dirty="0" smtClean="0"/>
          </a:p>
          <a:p>
            <a:pPr marL="285750" indent="-285750">
              <a:buFontTx/>
              <a:buChar char="-"/>
            </a:pPr>
            <a:r>
              <a:rPr lang="hu-HU" sz="1400" dirty="0" smtClean="0"/>
              <a:t>A belpiaci értékesítés növekedése ugyanakkor kompenzálta az export kiesést. (volumenben)</a:t>
            </a:r>
          </a:p>
          <a:p>
            <a:pPr marL="285750" indent="-285750">
              <a:buFontTx/>
              <a:buChar char="-"/>
            </a:pPr>
            <a:endParaRPr lang="hu-HU" sz="1400" dirty="0" smtClean="0"/>
          </a:p>
          <a:p>
            <a:pPr marL="285750" indent="-285750">
              <a:buFontTx/>
              <a:buChar char="-"/>
            </a:pPr>
            <a:endParaRPr lang="hu-HU" sz="1400" dirty="0" smtClean="0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6130784" y="978403"/>
            <a:ext cx="34311" cy="4684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704747"/>
              </p:ext>
            </p:extLst>
          </p:nvPr>
        </p:nvGraphicFramePr>
        <p:xfrm>
          <a:off x="175618" y="1864141"/>
          <a:ext cx="5929389" cy="3918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40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843808" y="260648"/>
            <a:ext cx="3528392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Stagnáló sertésállomány</a:t>
            </a:r>
            <a:endParaRPr lang="hu-HU" sz="28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303748" y="1484784"/>
            <a:ext cx="4608512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4 755 ezerről 4 704 ezerre csökkent a sertésvágás, stagnáló hasított súly mellett</a:t>
            </a:r>
            <a:endParaRPr lang="hu-HU" sz="28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3212976"/>
            <a:ext cx="8136904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9,8 %-os</a:t>
            </a:r>
            <a:br>
              <a:rPr lang="hu-HU" sz="2800" b="1" dirty="0" smtClean="0"/>
            </a:br>
            <a:r>
              <a:rPr lang="hu-HU" sz="2800" b="1" dirty="0" smtClean="0"/>
              <a:t> belföldi értékesítés növekedés </a:t>
            </a:r>
            <a:br>
              <a:rPr lang="hu-HU" sz="2800" b="1" dirty="0" smtClean="0"/>
            </a:br>
            <a:r>
              <a:rPr lang="hu-HU" sz="2800" b="1" dirty="0" smtClean="0"/>
              <a:t>a húsfeldolgozás </a:t>
            </a:r>
            <a:r>
              <a:rPr lang="hu-HU" sz="2800" b="1" dirty="0"/>
              <a:t>és tartósítás </a:t>
            </a:r>
            <a:r>
              <a:rPr lang="hu-HU" sz="2800" b="1" dirty="0" smtClean="0"/>
              <a:t>ágazatban </a:t>
            </a:r>
            <a:endParaRPr lang="hu-HU" sz="2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510502" y="5082497"/>
            <a:ext cx="619268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PIACTISZTULÁS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67328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395536" y="44624"/>
            <a:ext cx="869942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dirty="0" smtClean="0">
                <a:latin typeface="+mn-lt"/>
              </a:rPr>
              <a:t>A húsipar külkereskedelmi mérlege romlott 2018-ban </a:t>
            </a:r>
            <a:endParaRPr lang="hu-HU" sz="24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879149" y="991462"/>
            <a:ext cx="321580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600" dirty="0"/>
          </a:p>
          <a:p>
            <a:endParaRPr lang="hu-HU" sz="1600" dirty="0" smtClean="0"/>
          </a:p>
          <a:p>
            <a:r>
              <a:rPr lang="hu-HU" sz="1600" dirty="0" smtClean="0"/>
              <a:t>Az élősertés importunk csökkent ugyan, de a húsimportunk mennyiségben nagy mértékben növekedett. 152 ezer tonnáról 171 ezer tonnára.</a:t>
            </a:r>
          </a:p>
          <a:p>
            <a:endParaRPr lang="hu-HU" sz="1600" dirty="0"/>
          </a:p>
          <a:p>
            <a:endParaRPr lang="hu-HU" sz="1600" dirty="0" smtClean="0"/>
          </a:p>
          <a:p>
            <a:r>
              <a:rPr lang="hu-HU" sz="1600" dirty="0" smtClean="0"/>
              <a:t>Sertéshús exportunk 141 ezer tonnáról 133 ezer tonnára csökkent. </a:t>
            </a:r>
          </a:p>
          <a:p>
            <a:r>
              <a:rPr lang="hu-HU" sz="1600" dirty="0" smtClean="0"/>
              <a:t>  </a:t>
            </a:r>
            <a:endParaRPr lang="hu-HU" sz="1600" dirty="0"/>
          </a:p>
          <a:p>
            <a:endParaRPr lang="hu-HU" sz="1600" b="1" dirty="0" smtClean="0"/>
          </a:p>
          <a:p>
            <a:endParaRPr lang="hu-HU" sz="1600" b="1" dirty="0"/>
          </a:p>
          <a:p>
            <a:endParaRPr lang="hu-HU" sz="1600" b="1" dirty="0" smtClean="0"/>
          </a:p>
          <a:p>
            <a:r>
              <a:rPr lang="hu-HU" sz="1600" b="1" dirty="0" smtClean="0"/>
              <a:t>Értékben az élősertés és sertéshús külkereskedelmi mérlegünk  50 millió Euró deficitről 80 millióra nőtt.  Mennyiségben  50 ezer tonnáról több mint 70 ezer tonnára. </a:t>
            </a:r>
          </a:p>
          <a:p>
            <a:endParaRPr lang="hu-HU" sz="1600" b="1" dirty="0" smtClean="0"/>
          </a:p>
          <a:p>
            <a:endParaRPr lang="hu-HU" sz="1600" b="1" dirty="0"/>
          </a:p>
          <a:p>
            <a:endParaRPr lang="hu-HU" sz="1600" b="1" dirty="0" smtClean="0"/>
          </a:p>
          <a:p>
            <a:endParaRPr lang="hu-HU" sz="1600" b="1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5868144" y="1124744"/>
            <a:ext cx="0" cy="5435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62028"/>
            <a:ext cx="4608832" cy="229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zövegdoboz 11"/>
          <p:cNvSpPr txBox="1"/>
          <p:nvPr/>
        </p:nvSpPr>
        <p:spPr>
          <a:xfrm>
            <a:off x="179513" y="692696"/>
            <a:ext cx="569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élősertés és sertéshús külkereskedelmének mennyisége</a:t>
            </a:r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60" y="4088053"/>
            <a:ext cx="4634250" cy="222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zövegdoboz 13"/>
          <p:cNvSpPr txBox="1"/>
          <p:nvPr/>
        </p:nvSpPr>
        <p:spPr>
          <a:xfrm>
            <a:off x="168508" y="3491716"/>
            <a:ext cx="569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élősertés és sertéshús külkereskedelmének értéke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2800" dirty="0" smtClean="0"/>
              <a:t>Az élősertés ára a szokásoktól eltérő éves pályát futott</a:t>
            </a:r>
            <a:endParaRPr lang="hu-HU" sz="2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23528" y="1196752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/>
              <a:t>Vágósertés termelői ára (hasított hideg súly </a:t>
            </a:r>
            <a:r>
              <a:rPr lang="hu-HU" sz="1000" dirty="0" err="1" smtClean="0"/>
              <a:t>Huf</a:t>
            </a:r>
            <a:r>
              <a:rPr lang="hu-HU" sz="1000" dirty="0" smtClean="0"/>
              <a:t>/kg)</a:t>
            </a:r>
            <a:endParaRPr lang="hu-HU" sz="10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932040" y="1196752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/>
              <a:t>Hazai termelésből származó vágósertés ára </a:t>
            </a:r>
            <a:endParaRPr lang="hu-HU" sz="10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4932040" y="3645024"/>
            <a:ext cx="4297695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sz="1400" dirty="0" smtClean="0"/>
              <a:t>Az élősertés ára év közben szokatlanul ingadozott. Az éves átlagár 11%-kal volt alacsonyabb, mint 2017-ben. (502 Ft – 450 Ft – hasított meleg súly.)</a:t>
            </a:r>
          </a:p>
          <a:p>
            <a:pPr>
              <a:spcAft>
                <a:spcPts val="600"/>
              </a:spcAft>
            </a:pPr>
            <a:r>
              <a:rPr lang="hu-HU" sz="1400" dirty="0" smtClean="0"/>
              <a:t>A magyar átlagár ismét egész évben meghaladta az EU átlagárat. </a:t>
            </a:r>
          </a:p>
          <a:p>
            <a:pPr>
              <a:spcAft>
                <a:spcPts val="600"/>
              </a:spcAft>
            </a:pPr>
            <a:r>
              <a:rPr lang="hu-HU" sz="1400" dirty="0" smtClean="0"/>
              <a:t>Az EU átlagár 2016 közepe óta szinte folyamatosan lényegesen magasabb, mint a nagyobb nemzetközi versenytárs országok árai. Ugyanakkor az árhullámzás amplitúdója az EU-ban némileg kisebb, mint a versenytársaknál. </a:t>
            </a:r>
          </a:p>
          <a:p>
            <a:pPr>
              <a:spcAft>
                <a:spcPts val="600"/>
              </a:spcAft>
            </a:pPr>
            <a:r>
              <a:rPr lang="hu-HU" sz="1400" b="1" dirty="0" smtClean="0"/>
              <a:t>A magyar húsiparnak a nemzetközi versenytársak nagytöbbségénél drágább alapanyagból kell dolgoznia.</a:t>
            </a:r>
          </a:p>
        </p:txBody>
      </p:sp>
      <p:cxnSp>
        <p:nvCxnSpPr>
          <p:cNvPr id="34" name="Egyenes összekötő 33"/>
          <p:cNvCxnSpPr/>
          <p:nvPr/>
        </p:nvCxnSpPr>
        <p:spPr>
          <a:xfrm>
            <a:off x="4644008" y="1196752"/>
            <a:ext cx="0" cy="541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zövegdoboz 34"/>
          <p:cNvSpPr txBox="1"/>
          <p:nvPr/>
        </p:nvSpPr>
        <p:spPr>
          <a:xfrm>
            <a:off x="35496" y="6608385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AKI és EU Bizottság adatok alapján</a:t>
            </a:r>
            <a:endParaRPr lang="hu-HU" sz="12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395536" y="3758843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/>
              <a:t>Vágósertés termelői ára 100 kg  </a:t>
            </a:r>
            <a:r>
              <a:rPr lang="hu-HU" sz="1000" dirty="0" err="1" smtClean="0"/>
              <a:t>carcass-ra</a:t>
            </a:r>
            <a:r>
              <a:rPr lang="hu-HU" sz="1000" dirty="0" smtClean="0"/>
              <a:t> Euróban</a:t>
            </a:r>
            <a:endParaRPr lang="hu-HU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1" y="1538491"/>
            <a:ext cx="4328373" cy="1962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83" y="1559273"/>
            <a:ext cx="3415514" cy="19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4267370" cy="216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2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6234</TotalTime>
  <Words>927</Words>
  <Application>Microsoft Office PowerPoint</Application>
  <PresentationFormat>Diavetítés a képernyőre (4:3 oldalarány)</PresentationFormat>
  <Paragraphs>128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Calibri</vt:lpstr>
      <vt:lpstr>Office-téma</vt:lpstr>
      <vt:lpstr>PowerPoint bemutató</vt:lpstr>
      <vt:lpstr>Az ágazat teljesítményére jellemző a hullámzás</vt:lpstr>
      <vt:lpstr>A belföldi értékesítés változása is rendkívül hullámzó</vt:lpstr>
      <vt:lpstr>A húsipar exportteljesítményét is hatalmas hullámzás jellemzi</vt:lpstr>
      <vt:lpstr>2018-ban stagnált a levágott sertések száma</vt:lpstr>
      <vt:lpstr>A húságazat teljesítménye 2018-ban összességében pozitív képet mutat</vt:lpstr>
      <vt:lpstr>PowerPoint bemutató</vt:lpstr>
      <vt:lpstr>A húsipar külkereskedelmi mérlege romlott 2018-ban </vt:lpstr>
      <vt:lpstr>Az élősertés ára a szokásoktól eltérő éves pályát futott</vt:lpstr>
      <vt:lpstr>Valószínűleg az ágazat jövedelmezősége nagy szórást mutat tevékenységenként és vállalkozásonként is 2018-ban</vt:lpstr>
      <vt:lpstr>Néhány húsvéti jó tanács a fogyasztóknak 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Éder Tamás</dc:creator>
  <cp:lastModifiedBy>Martina Mostisch</cp:lastModifiedBy>
  <cp:revision>171</cp:revision>
  <cp:lastPrinted>2018-03-13T07:15:29Z</cp:lastPrinted>
  <dcterms:created xsi:type="dcterms:W3CDTF">2016-03-15T17:02:28Z</dcterms:created>
  <dcterms:modified xsi:type="dcterms:W3CDTF">2019-04-09T06:56:30Z</dcterms:modified>
</cp:coreProperties>
</file>