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2" r:id="rId2"/>
    <p:sldId id="257" r:id="rId3"/>
    <p:sldId id="261" r:id="rId4"/>
    <p:sldId id="259" r:id="rId5"/>
    <p:sldId id="260" r:id="rId6"/>
    <p:sldId id="258" r:id="rId7"/>
    <p:sldId id="264" r:id="rId8"/>
    <p:sldId id="265" r:id="rId9"/>
    <p:sldId id="266" r:id="rId10"/>
    <p:sldId id="263" r:id="rId11"/>
  </p:sldIdLst>
  <p:sldSz cx="9144000" cy="6858000" type="screen4x3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Élősertés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Munka1!$B$2:$M$2</c:f>
              <c:numCache>
                <c:formatCode>#,##0\ _F_t</c:formatCode>
                <c:ptCount val="12"/>
                <c:pt idx="0">
                  <c:v>100</c:v>
                </c:pt>
                <c:pt idx="1">
                  <c:v>99.897096451218161</c:v>
                </c:pt>
                <c:pt idx="2">
                  <c:v>102.79786405606852</c:v>
                </c:pt>
                <c:pt idx="3">
                  <c:v>106.86116364445432</c:v>
                </c:pt>
                <c:pt idx="4">
                  <c:v>109.94270775392145</c:v>
                </c:pt>
                <c:pt idx="5">
                  <c:v>109.30025586828344</c:v>
                </c:pt>
                <c:pt idx="6">
                  <c:v>112.392924685727</c:v>
                </c:pt>
                <c:pt idx="7">
                  <c:v>112.22327288908667</c:v>
                </c:pt>
                <c:pt idx="8">
                  <c:v>114.17565913894761</c:v>
                </c:pt>
                <c:pt idx="9">
                  <c:v>118.94815886082991</c:v>
                </c:pt>
                <c:pt idx="10">
                  <c:v>129.93658916453444</c:v>
                </c:pt>
                <c:pt idx="11">
                  <c:v>133.20169095561241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Csontos sertéshús, lehúzott, félben (fej, láb és farok nélkül)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Munka1!$B$3:$M$3</c:f>
              <c:numCache>
                <c:formatCode>#,##0\ _F_t</c:formatCode>
                <c:ptCount val="12"/>
                <c:pt idx="0">
                  <c:v>100</c:v>
                </c:pt>
                <c:pt idx="1">
                  <c:v>95.686228468879449</c:v>
                </c:pt>
                <c:pt idx="2">
                  <c:v>99.540445801117016</c:v>
                </c:pt>
                <c:pt idx="3">
                  <c:v>105.15908290424835</c:v>
                </c:pt>
                <c:pt idx="4">
                  <c:v>108.9562752629019</c:v>
                </c:pt>
                <c:pt idx="5">
                  <c:v>108.09083742850913</c:v>
                </c:pt>
                <c:pt idx="6">
                  <c:v>109.0267178773292</c:v>
                </c:pt>
                <c:pt idx="7">
                  <c:v>107.32100028512485</c:v>
                </c:pt>
                <c:pt idx="8">
                  <c:v>105.04503295708032</c:v>
                </c:pt>
                <c:pt idx="9">
                  <c:v>105.82157892088624</c:v>
                </c:pt>
                <c:pt idx="10">
                  <c:v>114.30320513895644</c:v>
                </c:pt>
                <c:pt idx="11">
                  <c:v>118.7293494121396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Szalonnás és bõrös sertéshús, félben (fejjel, lábbal, farokkal)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Munka1!$B$4:$M$4</c:f>
              <c:numCache>
                <c:formatCode>#,##0\ _F_t</c:formatCode>
                <c:ptCount val="12"/>
                <c:pt idx="0">
                  <c:v>100</c:v>
                </c:pt>
                <c:pt idx="1">
                  <c:v>90.790391707365686</c:v>
                </c:pt>
                <c:pt idx="2">
                  <c:v>91.597727499252471</c:v>
                </c:pt>
                <c:pt idx="3">
                  <c:v>97.12548589654142</c:v>
                </c:pt>
                <c:pt idx="4">
                  <c:v>101.50902023323034</c:v>
                </c:pt>
                <c:pt idx="5">
                  <c:v>102.4020731585767</c:v>
                </c:pt>
                <c:pt idx="6">
                  <c:v>106.48858766071965</c:v>
                </c:pt>
                <c:pt idx="7">
                  <c:v>107.68862752915381</c:v>
                </c:pt>
                <c:pt idx="8">
                  <c:v>104.55895544702483</c:v>
                </c:pt>
                <c:pt idx="9">
                  <c:v>108.10525266620152</c:v>
                </c:pt>
                <c:pt idx="10">
                  <c:v>116.80653842320343</c:v>
                </c:pt>
                <c:pt idx="11">
                  <c:v>117.70158477025817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Sertés karaj, csonttal, szűzpecsenye nélkül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Munka1!$B$5:$M$5</c:f>
              <c:numCache>
                <c:formatCode>#,##0\ _F_t</c:formatCode>
                <c:ptCount val="12"/>
                <c:pt idx="0">
                  <c:v>100</c:v>
                </c:pt>
                <c:pt idx="1">
                  <c:v>100.89892820099114</c:v>
                </c:pt>
                <c:pt idx="2">
                  <c:v>100.39824312038211</c:v>
                </c:pt>
                <c:pt idx="3">
                  <c:v>105.6483935820112</c:v>
                </c:pt>
                <c:pt idx="4">
                  <c:v>114.50065947011896</c:v>
                </c:pt>
                <c:pt idx="5">
                  <c:v>101.22418142471157</c:v>
                </c:pt>
                <c:pt idx="6">
                  <c:v>104.78660059160232</c:v>
                </c:pt>
                <c:pt idx="7">
                  <c:v>102.21018529189558</c:v>
                </c:pt>
                <c:pt idx="8">
                  <c:v>103.66486112711766</c:v>
                </c:pt>
                <c:pt idx="9">
                  <c:v>107.50643463562675</c:v>
                </c:pt>
                <c:pt idx="10">
                  <c:v>117.95551457877147</c:v>
                </c:pt>
                <c:pt idx="11">
                  <c:v>119.657331643041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Sertés comb, csont nélkül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Munka1!$B$6:$M$6</c:f>
              <c:numCache>
                <c:formatCode>#,##0\ _F_t</c:formatCode>
                <c:ptCount val="12"/>
                <c:pt idx="0">
                  <c:v>100</c:v>
                </c:pt>
                <c:pt idx="1">
                  <c:v>97.056920249527607</c:v>
                </c:pt>
                <c:pt idx="2">
                  <c:v>100.5138094375275</c:v>
                </c:pt>
                <c:pt idx="3">
                  <c:v>98.401625553283452</c:v>
                </c:pt>
                <c:pt idx="4">
                  <c:v>100.40638832086557</c:v>
                </c:pt>
                <c:pt idx="5">
                  <c:v>99.330882923925145</c:v>
                </c:pt>
                <c:pt idx="6">
                  <c:v>104.72652913312453</c:v>
                </c:pt>
                <c:pt idx="7">
                  <c:v>101.19457458649342</c:v>
                </c:pt>
                <c:pt idx="8">
                  <c:v>100.2031941604328</c:v>
                </c:pt>
                <c:pt idx="9">
                  <c:v>102.78518365128258</c:v>
                </c:pt>
                <c:pt idx="10">
                  <c:v>106.72093805813682</c:v>
                </c:pt>
                <c:pt idx="11">
                  <c:v>107.15321098542697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Munka1!$A$7</c:f>
              <c:strCache>
                <c:ptCount val="1"/>
                <c:pt idx="0">
                  <c:v>Sertés tarja, csonttal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Munka1!$B$7:$M$7</c:f>
              <c:numCache>
                <c:formatCode>#,##0\ _F_t</c:formatCode>
                <c:ptCount val="12"/>
                <c:pt idx="0">
                  <c:v>100</c:v>
                </c:pt>
                <c:pt idx="1">
                  <c:v>94.162664644592368</c:v>
                </c:pt>
                <c:pt idx="2">
                  <c:v>99.706518381217165</c:v>
                </c:pt>
                <c:pt idx="3">
                  <c:v>98.56067627151964</c:v>
                </c:pt>
                <c:pt idx="4">
                  <c:v>100.36228831409555</c:v>
                </c:pt>
                <c:pt idx="5">
                  <c:v>98.533996124357586</c:v>
                </c:pt>
                <c:pt idx="6">
                  <c:v>100.6290897857163</c:v>
                </c:pt>
                <c:pt idx="7">
                  <c:v>103.17072485747185</c:v>
                </c:pt>
                <c:pt idx="8">
                  <c:v>101.00822871907209</c:v>
                </c:pt>
                <c:pt idx="9">
                  <c:v>105.90333361417699</c:v>
                </c:pt>
                <c:pt idx="10">
                  <c:v>108.67806891903278</c:v>
                </c:pt>
                <c:pt idx="11">
                  <c:v>111.64939478192491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Munka1!$A$8</c:f>
              <c:strCache>
                <c:ptCount val="1"/>
                <c:pt idx="0">
                  <c:v>Más sertéshús csonttal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Munka1!$B$8:$M$8</c:f>
              <c:numCache>
                <c:formatCode>#,##0\ _F_t</c:formatCode>
                <c:ptCount val="12"/>
                <c:pt idx="0">
                  <c:v>100</c:v>
                </c:pt>
                <c:pt idx="1">
                  <c:v>95.968299213958716</c:v>
                </c:pt>
                <c:pt idx="2">
                  <c:v>100.55066079295155</c:v>
                </c:pt>
                <c:pt idx="3">
                  <c:v>95.825775244018317</c:v>
                </c:pt>
                <c:pt idx="4">
                  <c:v>90.001727563271999</c:v>
                </c:pt>
                <c:pt idx="5">
                  <c:v>79.375053986352256</c:v>
                </c:pt>
                <c:pt idx="6">
                  <c:v>90.515677636693454</c:v>
                </c:pt>
                <c:pt idx="7">
                  <c:v>86.937462209553416</c:v>
                </c:pt>
                <c:pt idx="8">
                  <c:v>85.600760127839678</c:v>
                </c:pt>
                <c:pt idx="9">
                  <c:v>80.886671849356489</c:v>
                </c:pt>
                <c:pt idx="10">
                  <c:v>101.95646540554549</c:v>
                </c:pt>
                <c:pt idx="11">
                  <c:v>107.50626241686101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Munka1!$A$9</c:f>
              <c:strCache>
                <c:ptCount val="1"/>
                <c:pt idx="0">
                  <c:v>Más sertéshús csont nélkül</c:v>
                </c:pt>
              </c:strCache>
            </c:strRef>
          </c:tx>
          <c:marker>
            <c:symbol val="none"/>
          </c:marker>
          <c:cat>
            <c:strRef>
              <c:f>Munka1!$B$1:$M$1</c:f>
              <c:strCache>
                <c:ptCount val="12"/>
                <c:pt idx="0">
                  <c:v>2011. január</c:v>
                </c:pt>
                <c:pt idx="1">
                  <c:v>2011. február</c:v>
                </c:pt>
                <c:pt idx="2">
                  <c:v>2011. március</c:v>
                </c:pt>
                <c:pt idx="3">
                  <c:v>2011. április</c:v>
                </c:pt>
                <c:pt idx="4">
                  <c:v>2011. május</c:v>
                </c:pt>
                <c:pt idx="5">
                  <c:v>2011. június</c:v>
                </c:pt>
                <c:pt idx="6">
                  <c:v>2011. július</c:v>
                </c:pt>
                <c:pt idx="7">
                  <c:v>2011. augusztus</c:v>
                </c:pt>
                <c:pt idx="8">
                  <c:v>2011. szeptember</c:v>
                </c:pt>
                <c:pt idx="9">
                  <c:v>2011. október</c:v>
                </c:pt>
                <c:pt idx="10">
                  <c:v>2011. november</c:v>
                </c:pt>
                <c:pt idx="11">
                  <c:v>2011. december</c:v>
                </c:pt>
              </c:strCache>
            </c:strRef>
          </c:cat>
          <c:val>
            <c:numRef>
              <c:f>Munka1!$B$9:$M$9</c:f>
              <c:numCache>
                <c:formatCode>#,##0\ _F_t</c:formatCode>
                <c:ptCount val="12"/>
                <c:pt idx="0">
                  <c:v>100</c:v>
                </c:pt>
                <c:pt idx="1">
                  <c:v>98.881591176652833</c:v>
                </c:pt>
                <c:pt idx="2">
                  <c:v>104.86554309436768</c:v>
                </c:pt>
                <c:pt idx="3">
                  <c:v>98.09777557469485</c:v>
                </c:pt>
                <c:pt idx="4">
                  <c:v>98.839767023979192</c:v>
                </c:pt>
                <c:pt idx="5">
                  <c:v>100.04337319536528</c:v>
                </c:pt>
                <c:pt idx="6">
                  <c:v>108.01939401449904</c:v>
                </c:pt>
                <c:pt idx="7">
                  <c:v>104.44110539686476</c:v>
                </c:pt>
                <c:pt idx="8">
                  <c:v>107.62438812813681</c:v>
                </c:pt>
                <c:pt idx="9">
                  <c:v>110.0889150504988</c:v>
                </c:pt>
                <c:pt idx="10">
                  <c:v>111.40405229568127</c:v>
                </c:pt>
                <c:pt idx="11">
                  <c:v>123.32703389305411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99552"/>
        <c:axId val="24609536"/>
      </c:lineChart>
      <c:catAx>
        <c:axId val="24599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4609536"/>
        <c:crosses val="autoZero"/>
        <c:auto val="1"/>
        <c:lblAlgn val="ctr"/>
        <c:lblOffset val="100"/>
        <c:noMultiLvlLbl val="0"/>
      </c:catAx>
      <c:valAx>
        <c:axId val="24609536"/>
        <c:scaling>
          <c:orientation val="minMax"/>
          <c:max val="140"/>
          <c:min val="80"/>
        </c:scaling>
        <c:delete val="0"/>
        <c:axPos val="l"/>
        <c:majorGridlines/>
        <c:numFmt formatCode="#,##0\ _F_t" sourceLinked="1"/>
        <c:majorTickMark val="out"/>
        <c:minorTickMark val="none"/>
        <c:tickLblPos val="nextTo"/>
        <c:crossAx val="2459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AD107-319C-43D4-8588-1D42017CB03F}" type="datetimeFigureOut">
              <a:rPr lang="hu-HU" smtClean="0"/>
              <a:t>2012.03.27.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6F8F-6583-4AE8-9E51-5B69437FB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572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92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543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29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10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88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0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615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190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00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66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866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0F17-25FA-46B2-8DC5-32CFABAE725F}" type="datetimeFigureOut">
              <a:rPr lang="hu-HU" smtClean="0"/>
              <a:t>2012.03.26.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5742-78C0-406B-BA39-3E1E3F1281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11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2800" dirty="0" smtClean="0"/>
              <a:t>„Van-e még lejjebb?”, 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800" dirty="0" smtClean="0"/>
              <a:t>avagy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2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800" dirty="0"/>
              <a:t>a</a:t>
            </a:r>
            <a:r>
              <a:rPr lang="hu-HU" sz="2800" dirty="0" smtClean="0"/>
              <a:t> magyar húsipar állapotfelmérése 2012 húsvétján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2800" dirty="0"/>
          </a:p>
          <a:p>
            <a:pPr marL="0" indent="0" algn="ctr">
              <a:spcBef>
                <a:spcPts val="0"/>
              </a:spcBef>
              <a:buNone/>
            </a:pPr>
            <a:endParaRPr lang="hu-HU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hu-HU" sz="1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1800" dirty="0" smtClean="0"/>
              <a:t>(a prezentáció az AKI adatainak felhasználásával készült)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7241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 mégis vannak csodák!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smtClean="0"/>
              <a:t>A húsvét a remény ünnepe – a magyar húságazat reményét erősíti, hogy vannak kiváló hatékonysággal dolgozó magyar vállalkozások:</a:t>
            </a:r>
            <a:br>
              <a:rPr lang="hu-HU" dirty="0" smtClean="0"/>
            </a:b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360-380 Ft/kg élő sertés ár mellett képesek 695 Ft-os polci áron füstölt lapockát 799 Ft-os áron kötözött sokát gyártani. ( 547 Ft-os illetve 629 Ft-os nettós ár.)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Javaslat: a hatóságok tekintsék át e sikeres vállalkozások tevékenységét és foglalják össze, hogy miben rejlik e fantasztikus hatékonyság titka és a megszerzett információkkal segítsék a többi magyar húsipari vállalkozást, hogy fel tudjanak zárkózni ehhez a nemzetközi szinten is figyelemre méltó teljesítményhez.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13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700" dirty="0" smtClean="0"/>
              <a:t>A sertéslétszám kis mértékben, de továbbra is csökken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53" y="1628800"/>
            <a:ext cx="770927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79153" y="5445224"/>
            <a:ext cx="8213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sertésállomány egy év alatt 4%-kal csökkent és nagysága alig haladja meg a 3 milliót.</a:t>
            </a:r>
          </a:p>
          <a:p>
            <a:endParaRPr lang="hu-HU" dirty="0"/>
          </a:p>
          <a:p>
            <a:r>
              <a:rPr lang="hu-HU" dirty="0" smtClean="0"/>
              <a:t>A kocaállomány szintén 4% körüli mértékkel csökkent és nagysága 210 ezer körüli.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28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hivatalos statisztikák szerint magyarországi sertésvágás jelentősen csökkent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 smtClean="0"/>
              <a:t>Az import sertések részesedése a vágásból</a:t>
            </a:r>
            <a:endParaRPr lang="hu-H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132856"/>
            <a:ext cx="5922880" cy="268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156176" y="1988840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sertésvágás egy év alatt több mint 300 ezerrel (több mint 7%) csökkent és nem éri el a 4,3 milliót. Az import részesedése az év során folyamatosan csökkent, de így is 10% felett alakul.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56612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statisztikákkal kapcsolatos bizonytalanság ugyanakkor tovább növekedett, a termékpálya nem mozdult el a fehéredés irányába,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18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Sertéshús külkereskedelmi mérlegünk mennyiségi hiánya némileg csökkent értékbeli többlete némileg nőtt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97" y="1484784"/>
            <a:ext cx="7843335" cy="37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23528" y="54452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élősertés export 14%-kal növekedett, a sertéshús export mennyisége csökkent 2,5%-kal.</a:t>
            </a:r>
          </a:p>
          <a:p>
            <a:r>
              <a:rPr lang="hu-HU" dirty="0" smtClean="0"/>
              <a:t>Az élősertés import 42%-kal csökkent, a sertéshús import mennyisége 18%-kal nőtt.</a:t>
            </a:r>
          </a:p>
          <a:p>
            <a:r>
              <a:rPr lang="hu-HU" dirty="0" smtClean="0"/>
              <a:t>Az elmúlt évek tendenciáinak megfelelően a sertéshúsmérlegünk mennyiségben negatív de értékben pozitív.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magyar élősertés árak követik az EU tendenciákat</a:t>
            </a:r>
            <a:endParaRPr lang="hu-H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03" y="1772816"/>
            <a:ext cx="7874721" cy="368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83568" y="57332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magyar húsipar az EU átlagnak megfelelő árat fizet az élősertésért.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83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dirty="0" smtClean="0"/>
              <a:t>A magyar húsipar képtelen a növekvő önköltségeinek érvényesítésére az átadási árakban.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8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/>
              <a:t>A külkereskedelmi anyagmérleg és a hazai vágási statisztikák alapján arra lehet következtetni, hogy a magyar húsipar teljesítménye mennyiségben biztosan csökkent és értékben valószínűleg a legjobb esetben is csak stagnált 2011-ben.</a:t>
            </a:r>
          </a:p>
          <a:p>
            <a:endParaRPr lang="hu-HU" dirty="0" smtClean="0"/>
          </a:p>
          <a:p>
            <a:r>
              <a:rPr lang="hu-HU" dirty="0" smtClean="0"/>
              <a:t>A növekvő önköltségek és azok árban való érvényesítésének képtelensége az ágazat eredményességét tovább rontotta.</a:t>
            </a:r>
          </a:p>
          <a:p>
            <a:endParaRPr lang="hu-HU" dirty="0" smtClean="0"/>
          </a:p>
          <a:p>
            <a:r>
              <a:rPr lang="hu-HU" dirty="0" smtClean="0"/>
              <a:t>Évek óta jelezzük, hogy az ágazatban jellemző gazdálkodási környezet a legális szféra további szűkülését eredményezi.</a:t>
            </a:r>
            <a:br>
              <a:rPr lang="hu-HU" dirty="0" smtClean="0"/>
            </a:br>
            <a:r>
              <a:rPr lang="hu-HU" dirty="0" smtClean="0"/>
              <a:t>	- a feketegazdaság folyamatos térnyerése,</a:t>
            </a:r>
            <a:r>
              <a:rPr lang="hu-HU" dirty="0" smtClean="0"/>
              <a:t> amit csak erősít az élelmiszerek 	esetében nemzetközi szinten példátlan mértékű Áfa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az ágazat központi terheinek a versenytársakét érdemben 	meghaladó mértéke</a:t>
            </a:r>
          </a:p>
          <a:p>
            <a:endParaRPr lang="hu-HU" dirty="0" smtClean="0"/>
          </a:p>
          <a:p>
            <a:r>
              <a:rPr lang="hu-HU" dirty="0" smtClean="0"/>
              <a:t>Üzembezárásokról és </a:t>
            </a:r>
            <a:r>
              <a:rPr lang="hu-HU" dirty="0" err="1" smtClean="0"/>
              <a:t>csődközeli</a:t>
            </a:r>
            <a:r>
              <a:rPr lang="hu-HU" dirty="0" smtClean="0"/>
              <a:t> húsipari vállalkozásokról szóló hírek a mindennapjaink részévé váltak. 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sz="3100" dirty="0" smtClean="0"/>
              <a:t>Az adatok mögött rejlő gazdasági folyamatok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46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/>
              <a:t>Az alapanyagköltségek érdemi csökkenése nem valószínű, várhatóan a jelenlegi magas szinthez közeli élősertés árakkal kell számolni 2012-ben.</a:t>
            </a:r>
          </a:p>
          <a:p>
            <a:endParaRPr lang="hu-HU" dirty="0" smtClean="0"/>
          </a:p>
          <a:p>
            <a:r>
              <a:rPr lang="hu-HU" dirty="0" smtClean="0"/>
              <a:t>Az ágazat terhei a központi döntések eredményeként drasztikusan növekedtek:</a:t>
            </a:r>
            <a:br>
              <a:rPr lang="hu-HU" dirty="0" smtClean="0"/>
            </a:br>
            <a:r>
              <a:rPr lang="hu-HU" dirty="0" smtClean="0"/>
              <a:t>	- környezetvédelmi termékdíj</a:t>
            </a:r>
            <a:br>
              <a:rPr lang="hu-HU" dirty="0" smtClean="0"/>
            </a:br>
            <a:r>
              <a:rPr lang="hu-HU" dirty="0" smtClean="0"/>
              <a:t>	- élelmiszerbiztonsági felügyeleti díj</a:t>
            </a:r>
            <a:br>
              <a:rPr lang="hu-HU" dirty="0" smtClean="0"/>
            </a:br>
            <a:r>
              <a:rPr lang="hu-HU" dirty="0" smtClean="0"/>
              <a:t>	- a béreket érintő adószabályozás okozta kompenzációs terhek</a:t>
            </a:r>
            <a:br>
              <a:rPr lang="hu-HU" dirty="0" smtClean="0"/>
            </a:br>
            <a:r>
              <a:rPr lang="hu-HU" dirty="0" smtClean="0"/>
              <a:t>	- katasztrófavédelmi járulék</a:t>
            </a:r>
            <a:br>
              <a:rPr lang="hu-HU" dirty="0" smtClean="0"/>
            </a:br>
            <a:r>
              <a:rPr lang="hu-HU" dirty="0" smtClean="0"/>
              <a:t>	- az Áfa növeléssel tovább növekedett az adóhátránya az ágazat </a:t>
            </a:r>
            <a:r>
              <a:rPr lang="hu-HU" smtClean="0"/>
              <a:t>termékeinek 	más </a:t>
            </a:r>
            <a:r>
              <a:rPr lang="hu-HU" dirty="0" smtClean="0"/>
              <a:t>fehérje forrásul szolgáló termékekhez képest</a:t>
            </a:r>
          </a:p>
          <a:p>
            <a:endParaRPr lang="hu-HU" dirty="0" smtClean="0"/>
          </a:p>
          <a:p>
            <a:r>
              <a:rPr lang="hu-HU" dirty="0" smtClean="0"/>
              <a:t>A Ft körül kialakult folyamatos bizonytalanság jelentősen növeli a külpiaci kapcsolatok bizonytalanságát, drasztikusan gyengíti a tervezhetőséget.</a:t>
            </a:r>
          </a:p>
          <a:p>
            <a:endParaRPr lang="hu-HU" dirty="0" smtClean="0"/>
          </a:p>
          <a:p>
            <a:r>
              <a:rPr lang="hu-HU" dirty="0" smtClean="0"/>
              <a:t>A nem erősödő hazai vásárlóerő miatt nem számíthatunk érdemi keresletnövekedésre, ami a növekvő önköltségek árban való érvényesítésének képességét gyengíti.</a:t>
            </a:r>
          </a:p>
          <a:p>
            <a:endParaRPr lang="hu-HU" dirty="0" smtClean="0"/>
          </a:p>
          <a:p>
            <a:r>
              <a:rPr lang="hu-HU" dirty="0" smtClean="0"/>
              <a:t>A növekvő Áfa tovább tolja a „fekete régióba” az ágazat tevékenységét. </a:t>
            </a:r>
          </a:p>
          <a:p>
            <a:endParaRPr lang="hu-HU" dirty="0" smtClean="0"/>
          </a:p>
          <a:p>
            <a:r>
              <a:rPr lang="hu-HU" dirty="0" smtClean="0"/>
              <a:t>Mindezek további teljesítményszűkülést valószínűsítenek a legális magyar húsiparban.  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3100" dirty="0" smtClean="0"/>
              <a:t>Mit várhatunk a közeljövőben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43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 smtClean="0"/>
              <a:t>Olyan horizontális, az ágazat minden legális szereplőjének tevékenységét segítő intézkedéseket, amelyek nem okoznak újabb zavarokat a fair piaci versenyben. Nem tudunk támogatni olyan egyedi, a vállalkozások egy részének segítséget nyújtó intézkedéseket, amelyek további piactorzuláshoz vezetnek.</a:t>
            </a:r>
          </a:p>
          <a:p>
            <a:endParaRPr lang="hu-HU" sz="2200" dirty="0" smtClean="0"/>
          </a:p>
          <a:p>
            <a:endParaRPr lang="hu-HU" sz="2200" dirty="0"/>
          </a:p>
          <a:p>
            <a:endParaRPr lang="hu-HU" sz="2200" dirty="0" smtClean="0"/>
          </a:p>
          <a:p>
            <a:r>
              <a:rPr lang="hu-HU" sz="2200" dirty="0" smtClean="0"/>
              <a:t>Az ágazat központi intézkedésekből fakadó költségei legalább ne növekedjenek tovább és a helyzet javulásával, azok csökkentését is át kell vizsgálni.</a:t>
            </a:r>
            <a:endParaRPr lang="hu-HU" sz="2200" dirty="0"/>
          </a:p>
          <a:p>
            <a:endParaRPr lang="hu-HU" sz="2200" dirty="0" smtClean="0"/>
          </a:p>
          <a:p>
            <a:endParaRPr lang="hu-HU" sz="2200" dirty="0"/>
          </a:p>
          <a:p>
            <a:endParaRPr lang="hu-HU" sz="2200" dirty="0" smtClean="0"/>
          </a:p>
          <a:p>
            <a:r>
              <a:rPr lang="hu-HU" sz="2200" dirty="0" smtClean="0"/>
              <a:t>Mivel a költségvetés nehéz helyzete nem teszi lehetővé az Áfa kulcs csökkentését, ezért nem látunk más lehetőséget a piac tisztulására, mint rendkívül szigorú és következetes állami fellépést az Áfa elkerülő kereskedés ellen.</a:t>
            </a:r>
          </a:p>
          <a:p>
            <a:endParaRPr lang="hu-HU" sz="2200" dirty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3100" dirty="0" smtClean="0"/>
              <a:t>Mit várnánk a közeljövőben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888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453</Words>
  <Application>Microsoft Office PowerPoint</Application>
  <PresentationFormat>Diavetítés a képernyőre (4:3 oldalarány)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PowerPoint bemutató</vt:lpstr>
      <vt:lpstr>A sertéslétszám kis mértékben, de továbbra is csökken </vt:lpstr>
      <vt:lpstr>A hivatalos statisztikák szerint magyarországi sertésvágás jelentősen csökkent</vt:lpstr>
      <vt:lpstr>Sertéshús külkereskedelmi mérlegünk mennyiségi hiánya némileg csökkent értékbeli többlete némileg nőtt</vt:lpstr>
      <vt:lpstr>A magyar élősertés árak követik az EU tendenciákat</vt:lpstr>
      <vt:lpstr>A magyar húsipar képtelen a növekvő önköltségeinek érvényesítésére az átadási árakban. </vt:lpstr>
      <vt:lpstr>Az adatok mögött rejlő gazdasági folyamatok </vt:lpstr>
      <vt:lpstr>Mit várhatunk a közeljövőben</vt:lpstr>
      <vt:lpstr>Mit várnánk a közeljövőben</vt:lpstr>
      <vt:lpstr>De mégis vannak csodák!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Éder Tamás</dc:creator>
  <cp:lastModifiedBy>Éder Tamás</cp:lastModifiedBy>
  <cp:revision>24</cp:revision>
  <cp:lastPrinted>2012-03-27T06:53:55Z</cp:lastPrinted>
  <dcterms:created xsi:type="dcterms:W3CDTF">2012-03-26T19:40:31Z</dcterms:created>
  <dcterms:modified xsi:type="dcterms:W3CDTF">2012-03-27T06:59:20Z</dcterms:modified>
</cp:coreProperties>
</file>